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9" r:id="rId5"/>
    <p:sldMasterId id="2147484234" r:id="rId6"/>
    <p:sldMasterId id="2147484249" r:id="rId7"/>
  </p:sldMasterIdLst>
  <p:notesMasterIdLst>
    <p:notesMasterId r:id="rId38"/>
  </p:notesMasterIdLst>
  <p:handoutMasterIdLst>
    <p:handoutMasterId r:id="rId39"/>
  </p:handout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5" r:id="rId36"/>
    <p:sldId id="284" r:id="rId3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D2D2D2"/>
    <a:srgbClr val="BAD80A"/>
    <a:srgbClr val="7FBA00"/>
    <a:srgbClr val="FFFFFF"/>
    <a:srgbClr val="FFB900"/>
    <a:srgbClr val="DC3C00"/>
    <a:srgbClr val="000000"/>
    <a:srgbClr val="008272"/>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5747" autoAdjust="0"/>
  </p:normalViewPr>
  <p:slideViewPr>
    <p:cSldViewPr snapToObjects="1">
      <p:cViewPr varScale="1">
        <p:scale>
          <a:sx n="69" d="100"/>
          <a:sy n="69" d="100"/>
        </p:scale>
        <p:origin x="404" y="6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65" d="100"/>
          <a:sy n="65" d="100"/>
        </p:scale>
        <p:origin x="3276"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172694-61BA-4353-BA89-77A3A7646F9B}" type="datetime1">
              <a:rPr lang="en-US" smtClean="0">
                <a:latin typeface="Segoe UI" pitchFamily="34" charset="0"/>
              </a:rPr>
              <a:t>5/25/2026</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Build 2014</a:t>
            </a: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Build 2014</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9F00D60D-1703-4D24-8308-FEE06A50A69C}" type="datetime1">
              <a:rPr lang="en-US" smtClean="0"/>
              <a:t>5/25/2026</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solidFill>
                  <a:prstClr val="black"/>
                </a:solidFill>
              </a:rPr>
              <a:pPr/>
              <a:t>5/25/2026</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a:solidFill>
                  <a:prstClr val="black"/>
                </a:solidFill>
              </a:rPr>
              <a:t>Build 2014</a:t>
            </a:r>
          </a:p>
        </p:txBody>
      </p:sp>
    </p:spTree>
    <p:extLst>
      <p:ext uri="{BB962C8B-B14F-4D97-AF65-F5344CB8AC3E}">
        <p14:creationId xmlns:p14="http://schemas.microsoft.com/office/powerpoint/2010/main" val="895209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5/25/2026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282712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5/25/2026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486738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5/25/2026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724207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5/25/2026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040235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5/25/2026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1560923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5/25/2026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99326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5/25/2026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795866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solidFill>
                  <a:prstClr val="black"/>
                </a:solidFill>
              </a:rPr>
              <a:pPr/>
              <a:t>5/25/2026</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200453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5/25/2026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39416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5/25/2026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924040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5/25/2026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152356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5/25/2026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322744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5/25/2026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366277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a:t>Presentation title</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 Here</a:t>
            </a:r>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4" orient="horz" pos="4406"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a:t>Click to edit Master text styles</a:t>
            </a:r>
          </a:p>
          <a:p>
            <a:pPr marL="0" lvl="1" indent="0" algn="l" defTabSz="914166" rtl="0" eaLnBrk="1" latinLnBrk="0" hangingPunct="1">
              <a:spcBef>
                <a:spcPct val="20000"/>
              </a:spcBef>
              <a:spcAft>
                <a:spcPts val="816"/>
              </a:spcAft>
              <a:buFont typeface="Arial" pitchFamily="34" charset="0"/>
              <a:buNone/>
            </a:pPr>
            <a:r>
              <a:rPr lang="en-US"/>
              <a:t>Second level</a:t>
            </a:r>
          </a:p>
          <a:p>
            <a:pPr marL="0" lvl="2" indent="0" algn="l" defTabSz="914166" rtl="0" eaLnBrk="1" latinLnBrk="0" hangingPunct="1">
              <a:spcBef>
                <a:spcPct val="20000"/>
              </a:spcBef>
              <a:spcAft>
                <a:spcPts val="816"/>
              </a:spcAft>
              <a:buFont typeface="Arial" pitchFamily="34" charset="0"/>
              <a:buNone/>
            </a:pPr>
            <a:r>
              <a:rPr lang="en-US"/>
              <a:t>Third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66973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90312070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a:t>Click icon to add picture</a:t>
            </a: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5459729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a:t>Presentation title</a:t>
            </a:r>
          </a:p>
        </p:txBody>
      </p:sp>
    </p:spTree>
    <p:extLst>
      <p:ext uri="{BB962C8B-B14F-4D97-AF65-F5344CB8AC3E}">
        <p14:creationId xmlns:p14="http://schemas.microsoft.com/office/powerpoint/2010/main" val="86192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4406">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a:t>Presentation title</a:t>
            </a:r>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213826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4406">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18252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a:t>Click to edit Master text styles</a:t>
            </a:r>
          </a:p>
        </p:txBody>
      </p:sp>
    </p:spTree>
    <p:extLst>
      <p:ext uri="{BB962C8B-B14F-4D97-AF65-F5344CB8AC3E}">
        <p14:creationId xmlns:p14="http://schemas.microsoft.com/office/powerpoint/2010/main" val="137285573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a:t>Click to edit Master title style</a:t>
            </a:r>
          </a:p>
        </p:txBody>
      </p:sp>
    </p:spTree>
    <p:extLst>
      <p:ext uri="{BB962C8B-B14F-4D97-AF65-F5344CB8AC3E}">
        <p14:creationId xmlns:p14="http://schemas.microsoft.com/office/powerpoint/2010/main" val="332227972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a:t>Presentation title</a:t>
            </a:r>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 Here</a:t>
            </a:r>
          </a:p>
        </p:txBody>
      </p:sp>
    </p:spTree>
    <p:extLst>
      <p:ext uri="{BB962C8B-B14F-4D97-AF65-F5344CB8AC3E}">
        <p14:creationId xmlns:p14="http://schemas.microsoft.com/office/powerpoint/2010/main" val="3621561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a:t>Click to edit Master text styles</a:t>
            </a:r>
          </a:p>
        </p:txBody>
      </p:sp>
    </p:spTree>
    <p:extLst>
      <p:ext uri="{BB962C8B-B14F-4D97-AF65-F5344CB8AC3E}">
        <p14:creationId xmlns:p14="http://schemas.microsoft.com/office/powerpoint/2010/main" val="146285308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a:t>Click to edit master title style</a:t>
            </a:r>
          </a:p>
        </p:txBody>
      </p:sp>
    </p:spTree>
    <p:extLst>
      <p:ext uri="{BB962C8B-B14F-4D97-AF65-F5344CB8AC3E}">
        <p14:creationId xmlns:p14="http://schemas.microsoft.com/office/powerpoint/2010/main" val="1608567953"/>
      </p:ext>
    </p:extLst>
  </p:cSld>
  <p:clrMapOvr>
    <a:masterClrMapping/>
  </p:clrMapOvr>
  <p:transition>
    <p:fade/>
  </p:transition>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a:t>Click to edit master title style</a:t>
            </a:r>
          </a:p>
        </p:txBody>
      </p:sp>
    </p:spTree>
    <p:extLst>
      <p:ext uri="{BB962C8B-B14F-4D97-AF65-F5344CB8AC3E}">
        <p14:creationId xmlns:p14="http://schemas.microsoft.com/office/powerpoint/2010/main" val="372181136"/>
      </p:ext>
    </p:extLst>
  </p:cSld>
  <p:clrMapOvr>
    <a:masterClrMapping/>
  </p:clrMapOvr>
  <p:transition>
    <p:fade/>
  </p:transition>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a:t>Click icon to add picture</a:t>
            </a:r>
          </a:p>
        </p:txBody>
      </p:sp>
      <p:sp>
        <p:nvSpPr>
          <p:cNvPr id="3" name="Title 2"/>
          <p:cNvSpPr>
            <a:spLocks noGrp="1"/>
          </p:cNvSpPr>
          <p:nvPr>
            <p:ph type="title"/>
          </p:nvPr>
        </p:nvSpPr>
        <p:spPr/>
        <p:txBody>
          <a:bodyPr wrap="none" lIns="182880" tIns="146304" rIns="182880" bIns="146304"/>
          <a:lstStyle/>
          <a:p>
            <a:r>
              <a:rPr lang="en-US" dirty="0"/>
              <a:t>Click to edit Master title style</a:t>
            </a:r>
          </a:p>
        </p:txBody>
      </p:sp>
    </p:spTree>
    <p:extLst>
      <p:ext uri="{BB962C8B-B14F-4D97-AF65-F5344CB8AC3E}">
        <p14:creationId xmlns:p14="http://schemas.microsoft.com/office/powerpoint/2010/main" val="2796109379"/>
      </p:ext>
    </p:extLst>
  </p:cSld>
  <p:clrMapOvr>
    <a:masterClrMapping/>
  </p:clrMapOvr>
  <p:transition>
    <p:fade/>
  </p:transition>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a:t>Second level</a:t>
            </a:r>
          </a:p>
          <a:p>
            <a:pPr marL="457082" lvl="2" indent="-228541" algn="l" defTabSz="914166" rtl="0" eaLnBrk="1" latinLnBrk="0" hangingPunct="1">
              <a:spcBef>
                <a:spcPct val="20000"/>
              </a:spcBef>
              <a:spcAft>
                <a:spcPts val="816"/>
              </a:spcAft>
              <a:buFont typeface="Arial" pitchFamily="34" charset="0"/>
              <a:buChar char="•"/>
            </a:pPr>
            <a:r>
              <a:rPr lang="en-US" dirty="0"/>
              <a:t>Third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963412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11352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a:t>Click icon to add picture</a:t>
            </a: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99142036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6591120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a:t>Presentation title</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699173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4406">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a:t>Presentation title</a:t>
            </a:r>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24197374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4406">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9997073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a:t>Click to edit Master text styles</a:t>
            </a:r>
          </a:p>
        </p:txBody>
      </p:sp>
    </p:spTree>
    <p:extLst>
      <p:ext uri="{BB962C8B-B14F-4D97-AF65-F5344CB8AC3E}">
        <p14:creationId xmlns:p14="http://schemas.microsoft.com/office/powerpoint/2010/main" val="111182273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a:t>Click to edit Master title style</a:t>
            </a:r>
            <a:endParaRPr lang="en-US" dirty="0"/>
          </a:p>
        </p:txBody>
      </p:sp>
    </p:spTree>
    <p:extLst>
      <p:ext uri="{BB962C8B-B14F-4D97-AF65-F5344CB8AC3E}">
        <p14:creationId xmlns:p14="http://schemas.microsoft.com/office/powerpoint/2010/main" val="37553181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a:t>Click to edit</a:t>
            </a:r>
            <a:br>
              <a:rPr lang="en-US" dirty="0"/>
            </a:br>
            <a:r>
              <a:rPr lang="en-US" dirty="0"/>
              <a:t>Master text styles</a:t>
            </a:r>
          </a:p>
        </p:txBody>
      </p:sp>
    </p:spTree>
    <p:extLst>
      <p:ext uri="{BB962C8B-B14F-4D97-AF65-F5344CB8AC3E}">
        <p14:creationId xmlns:p14="http://schemas.microsoft.com/office/powerpoint/2010/main" val="118444653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a:t>Click to edit master title style</a:t>
            </a:r>
          </a:p>
        </p:txBody>
      </p:sp>
    </p:spTree>
    <p:extLst>
      <p:ext uri="{BB962C8B-B14F-4D97-AF65-F5344CB8AC3E}">
        <p14:creationId xmlns:p14="http://schemas.microsoft.com/office/powerpoint/2010/main" val="2231424575"/>
      </p:ext>
    </p:extLst>
  </p:cSld>
  <p:clrMapOvr>
    <a:masterClrMapping/>
  </p:clrMapOvr>
  <p:transition>
    <p:fade/>
  </p:transition>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a:t>Click to edit master title style</a:t>
            </a:r>
          </a:p>
        </p:txBody>
      </p:sp>
    </p:spTree>
    <p:extLst>
      <p:ext uri="{BB962C8B-B14F-4D97-AF65-F5344CB8AC3E}">
        <p14:creationId xmlns:p14="http://schemas.microsoft.com/office/powerpoint/2010/main" val="813657088"/>
      </p:ext>
    </p:extLst>
  </p:cSld>
  <p:clrMapOvr>
    <a:masterClrMapping/>
  </p:clrMapOvr>
  <p:transition>
    <p:fade/>
  </p:transition>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a:t>Click to edit Master title style</a:t>
            </a:r>
            <a:endParaRPr lang="en-US" dirty="0"/>
          </a:p>
        </p:txBody>
      </p:sp>
    </p:spTree>
    <p:extLst>
      <p:ext uri="{BB962C8B-B14F-4D97-AF65-F5344CB8AC3E}">
        <p14:creationId xmlns:p14="http://schemas.microsoft.com/office/powerpoint/2010/main" val="2733731771"/>
      </p:ext>
    </p:extLst>
  </p:cSld>
  <p:clrMapOvr>
    <a:masterClrMapping/>
  </p:clrMapOvr>
  <p:transition>
    <p:fade/>
  </p:transition>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a:t>Click to edit Master text styles</a:t>
            </a:r>
          </a:p>
          <a:p>
            <a:pPr marL="0" lvl="1" indent="0" algn="l" defTabSz="914166" rtl="0" eaLnBrk="1" latinLnBrk="0" hangingPunct="1">
              <a:spcBef>
                <a:spcPct val="20000"/>
              </a:spcBef>
              <a:spcAft>
                <a:spcPts val="816"/>
              </a:spcAft>
              <a:buFont typeface="Arial" pitchFamily="34" charset="0"/>
              <a:buNone/>
            </a:pPr>
            <a:r>
              <a:rPr lang="en-US"/>
              <a:t>Second level</a:t>
            </a:r>
          </a:p>
          <a:p>
            <a:pPr marL="0" lvl="2" indent="0" algn="l" defTabSz="914166" rtl="0" eaLnBrk="1" latinLnBrk="0" hangingPunct="1">
              <a:spcBef>
                <a:spcPct val="20000"/>
              </a:spcBef>
              <a:spcAft>
                <a:spcPts val="816"/>
              </a:spcAft>
              <a:buFont typeface="Arial" pitchFamily="34" charset="0"/>
              <a:buNone/>
            </a:pPr>
            <a:r>
              <a:rPr lang="en-US"/>
              <a:t>Third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4446063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81209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37446173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a:t>Click to edit Master text styles</a:t>
            </a:r>
          </a:p>
        </p:txBody>
      </p:sp>
    </p:spTree>
    <p:extLst>
      <p:ext uri="{BB962C8B-B14F-4D97-AF65-F5344CB8AC3E}">
        <p14:creationId xmlns:p14="http://schemas.microsoft.com/office/powerpoint/2010/main" val="242871581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a:t>Click icon to add picture</a:t>
            </a: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14945525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0935117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a:t>Presentation title</a:t>
            </a:r>
          </a:p>
        </p:txBody>
      </p:sp>
    </p:spTree>
    <p:extLst>
      <p:ext uri="{BB962C8B-B14F-4D97-AF65-F5344CB8AC3E}">
        <p14:creationId xmlns:p14="http://schemas.microsoft.com/office/powerpoint/2010/main" val="27429133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4406">
          <p15:clr>
            <a:srgbClr val="C35E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a:t>Presentation title</a:t>
            </a:r>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4280396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4406">
          <p15:clr>
            <a:srgbClr val="C35E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8118338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a:t>Click to edit Master text styles</a:t>
            </a:r>
          </a:p>
        </p:txBody>
      </p:sp>
    </p:spTree>
    <p:extLst>
      <p:ext uri="{BB962C8B-B14F-4D97-AF65-F5344CB8AC3E}">
        <p14:creationId xmlns:p14="http://schemas.microsoft.com/office/powerpoint/2010/main" val="394873473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a:t>Click to edit Master title style</a:t>
            </a:r>
          </a:p>
        </p:txBody>
      </p:sp>
    </p:spTree>
    <p:extLst>
      <p:ext uri="{BB962C8B-B14F-4D97-AF65-F5344CB8AC3E}">
        <p14:creationId xmlns:p14="http://schemas.microsoft.com/office/powerpoint/2010/main" val="248602849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a:t>Click to edit Master text styles</a:t>
            </a:r>
          </a:p>
        </p:txBody>
      </p:sp>
    </p:spTree>
    <p:extLst>
      <p:ext uri="{BB962C8B-B14F-4D97-AF65-F5344CB8AC3E}">
        <p14:creationId xmlns:p14="http://schemas.microsoft.com/office/powerpoint/2010/main" val="39755756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a:t>Click to edit master title style</a:t>
            </a:r>
          </a:p>
        </p:txBody>
      </p:sp>
    </p:spTree>
    <p:extLst>
      <p:ext uri="{BB962C8B-B14F-4D97-AF65-F5344CB8AC3E}">
        <p14:creationId xmlns:p14="http://schemas.microsoft.com/office/powerpoint/2010/main" val="1312750566"/>
      </p:ext>
    </p:extLst>
  </p:cSld>
  <p:clrMapOvr>
    <a:masterClrMapping/>
  </p:clrMapOvr>
  <p:transition>
    <p:fade/>
  </p:transition>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a:t>Click to edit master title style</a:t>
            </a:r>
          </a:p>
        </p:txBody>
      </p:sp>
    </p:spTree>
    <p:extLst>
      <p:ext uri="{BB962C8B-B14F-4D97-AF65-F5344CB8AC3E}">
        <p14:creationId xmlns:p14="http://schemas.microsoft.com/office/powerpoint/2010/main" val="3094570748"/>
      </p:ext>
    </p:extLst>
  </p:cSld>
  <p:clrMapOvr>
    <a:masterClrMapping/>
  </p:clrMapOvr>
  <p:transition>
    <p:fade/>
  </p:transition>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a:t>Click icon to add picture</a:t>
            </a:r>
          </a:p>
        </p:txBody>
      </p:sp>
      <p:sp>
        <p:nvSpPr>
          <p:cNvPr id="3" name="Title 2"/>
          <p:cNvSpPr>
            <a:spLocks noGrp="1"/>
          </p:cNvSpPr>
          <p:nvPr>
            <p:ph type="title"/>
          </p:nvPr>
        </p:nvSpPr>
        <p:spPr/>
        <p:txBody>
          <a:bodyPr wrap="none" lIns="182880" tIns="146304" rIns="182880" bIns="146304"/>
          <a:lstStyle/>
          <a:p>
            <a:r>
              <a:rPr lang="en-US" dirty="0"/>
              <a:t>Click to edit Master title style</a:t>
            </a:r>
          </a:p>
        </p:txBody>
      </p:sp>
    </p:spTree>
    <p:extLst>
      <p:ext uri="{BB962C8B-B14F-4D97-AF65-F5344CB8AC3E}">
        <p14:creationId xmlns:p14="http://schemas.microsoft.com/office/powerpoint/2010/main" val="2937302899"/>
      </p:ext>
    </p:extLst>
  </p:cSld>
  <p:clrMapOvr>
    <a:masterClrMapping/>
  </p:clrMapOvr>
  <p:transition>
    <p:fade/>
  </p:transition>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a:t>Second level</a:t>
            </a:r>
          </a:p>
          <a:p>
            <a:pPr marL="457082" lvl="2" indent="-228541" algn="l" defTabSz="914166" rtl="0" eaLnBrk="1" latinLnBrk="0" hangingPunct="1">
              <a:spcBef>
                <a:spcPct val="20000"/>
              </a:spcBef>
              <a:spcAft>
                <a:spcPts val="816"/>
              </a:spcAft>
              <a:buFont typeface="Arial" pitchFamily="34" charset="0"/>
              <a:buChar char="•"/>
            </a:pPr>
            <a:r>
              <a:rPr lang="en-US" dirty="0"/>
              <a:t>Third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441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24532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a:t>Click icon to add picture</a:t>
            </a: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94409175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323964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73076306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98600409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6"/>
            <a:ext cx="10058336" cy="2743177"/>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6"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6731026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738611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25066296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a:t>Click to edit</a:t>
            </a:r>
            <a:br>
              <a:rPr lang="en-US" dirty="0"/>
            </a:br>
            <a:r>
              <a:rPr lang="en-US" dirty="0"/>
              <a:t>Master text styles</a:t>
            </a:r>
          </a:p>
        </p:txBody>
      </p:sp>
    </p:spTree>
    <p:extLst>
      <p:ext uri="{BB962C8B-B14F-4D97-AF65-F5344CB8AC3E}">
        <p14:creationId xmlns:p14="http://schemas.microsoft.com/office/powerpoint/2010/main" val="3673589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a:t>Click to edit master title style</a:t>
            </a:r>
          </a:p>
        </p:txBody>
      </p:sp>
    </p:spTree>
    <p:extLst>
      <p:ext uri="{BB962C8B-B14F-4D97-AF65-F5344CB8AC3E}">
        <p14:creationId xmlns:p14="http://schemas.microsoft.com/office/powerpoint/2010/main" val="4106875086"/>
      </p:ext>
    </p:extLst>
  </p:cSld>
  <p:clrMapOvr>
    <a:masterClrMapping/>
  </p:clrMapOvr>
  <p:transition>
    <p:fade/>
  </p:transition>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a:t>Click to edit master title style</a:t>
            </a:r>
          </a:p>
        </p:txBody>
      </p:sp>
    </p:spTree>
    <p:extLst>
      <p:ext uri="{BB962C8B-B14F-4D97-AF65-F5344CB8AC3E}">
        <p14:creationId xmlns:p14="http://schemas.microsoft.com/office/powerpoint/2010/main" val="661050439"/>
      </p:ext>
    </p:extLst>
  </p:cSld>
  <p:clrMapOvr>
    <a:masterClrMapping/>
  </p:clrMapOvr>
  <p:transition>
    <p:fade/>
  </p:transition>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a:t>Click to edit Master title style</a:t>
            </a:r>
            <a:endParaRPr lang="en-US" dirty="0"/>
          </a:p>
        </p:txBody>
      </p:sp>
    </p:spTree>
    <p:extLst>
      <p:ext uri="{BB962C8B-B14F-4D97-AF65-F5344CB8AC3E}">
        <p14:creationId xmlns:p14="http://schemas.microsoft.com/office/powerpoint/2010/main" val="2613587105"/>
      </p:ext>
    </p:extLst>
  </p:cSld>
  <p:clrMapOvr>
    <a:masterClrMapping/>
  </p:clrMapOvr>
  <p:transition>
    <p:fade/>
  </p:transition>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3.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image" Target="../media/image3.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214" r:id="rId2"/>
    <p:sldLayoutId id="2147484086" r:id="rId3"/>
    <p:sldLayoutId id="2147484206" r:id="rId4"/>
    <p:sldLayoutId id="2147484195" r:id="rId5"/>
    <p:sldLayoutId id="2147484207" r:id="rId6"/>
    <p:sldLayoutId id="2147484216" r:id="rId7"/>
    <p:sldLayoutId id="2147484217" r:id="rId8"/>
    <p:sldLayoutId id="2147484218" r:id="rId9"/>
    <p:sldLayoutId id="2147484212" r:id="rId10"/>
    <p:sldLayoutId id="2147484093" r:id="rId11"/>
    <p:sldLayoutId id="2147484213" r:id="rId12"/>
    <p:sldLayoutId id="2147484215" r:id="rId13"/>
    <p:sldLayoutId id="2147484203" r:id="rId14"/>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980749296"/>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2" r:id="rId12"/>
    <p:sldLayoutId id="2147484233" r:id="rId13"/>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499162360"/>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367225746"/>
      </p:ext>
    </p:extLst>
  </p:cSld>
  <p:clrMap bg1="dk1" tx1="lt1" bg2="dk2" tx2="lt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 id="2147484263" r:id="rId14"/>
    <p:sldLayoutId id="2147484264" r:id="rId15"/>
    <p:sldLayoutId id="2147484265" r:id="rId16"/>
    <p:sldLayoutId id="2147484266" r:id="rId17"/>
    <p:sldLayoutId id="2147484267" r:id="rId1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hyperlink" Target="http://msdn.microsoft.com/en-us/library/windows/apps/dn631247.aspx" TargetMode="External"/><Relationship Id="rId7" Type="http://schemas.openxmlformats.org/officeDocument/2006/relationships/hyperlink" Target="http://go.microsoft.com/fwlink/?LinkId=393655" TargetMode="External"/><Relationship Id="rId2" Type="http://schemas.openxmlformats.org/officeDocument/2006/relationships/notesSlide" Target="../notesSlides/notesSlide13.xml"/><Relationship Id="rId1" Type="http://schemas.openxmlformats.org/officeDocument/2006/relationships/slideLayout" Target="../slideLayouts/slideLayout30.xml"/><Relationship Id="rId6" Type="http://schemas.openxmlformats.org/officeDocument/2006/relationships/hyperlink" Target="http://go.microsoft.com/fwlink/?LinkId=393654" TargetMode="External"/><Relationship Id="rId5" Type="http://schemas.openxmlformats.org/officeDocument/2006/relationships/hyperlink" Target="http://msdn.microsoft.com/en-us/library/windows/apps/dn630195.aspx" TargetMode="External"/><Relationship Id="rId4" Type="http://schemas.openxmlformats.org/officeDocument/2006/relationships/hyperlink" Target="http://msdn.microsoft.com/en-us/library/windows/apps/dn640582.aspx"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463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Enterprises need the flexibility to trade confidence for capability.</a:t>
            </a:r>
          </a:p>
        </p:txBody>
      </p:sp>
      <p:pic>
        <p:nvPicPr>
          <p:cNvPr id="9" name="Picture Placeholder 8"/>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a:fillRect/>
          </a:stretch>
        </p:blipFill>
        <p:spPr/>
      </p:pic>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val="318143038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Inter-process communication policy now only applies to apps deployed via the Windows Store. </a:t>
            </a:r>
          </a:p>
          <a:p>
            <a:pPr>
              <a:spcBef>
                <a:spcPts val="1800"/>
              </a:spcBef>
            </a:pPr>
            <a:r>
              <a:rPr lang="en-US" dirty="0"/>
              <a:t>There is no longer a restriction on inter-process communication for side-loaded Windows Runtime apps. </a:t>
            </a:r>
          </a:p>
        </p:txBody>
      </p:sp>
      <p:sp>
        <p:nvSpPr>
          <p:cNvPr id="6" name="Title 5"/>
          <p:cNvSpPr>
            <a:spLocks noGrp="1"/>
          </p:cNvSpPr>
          <p:nvPr>
            <p:ph type="title"/>
          </p:nvPr>
        </p:nvSpPr>
        <p:spPr/>
        <p:txBody>
          <a:bodyPr/>
          <a:lstStyle/>
          <a:p>
            <a:endParaRPr lang="en-US"/>
          </a:p>
        </p:txBody>
      </p:sp>
      <p:pic>
        <p:nvPicPr>
          <p:cNvPr id="12" name="Picture Placeholder 11"/>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4197279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Use network loopback for inter-process communication.</a:t>
            </a:r>
          </a:p>
        </p:txBody>
      </p:sp>
    </p:spTree>
    <p:extLst>
      <p:ext uri="{BB962C8B-B14F-4D97-AF65-F5344CB8AC3E}">
        <p14:creationId xmlns:p14="http://schemas.microsoft.com/office/powerpoint/2010/main" val="360974327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firewall that isolates WinRT apps from the loopback adapter can be disabled to enable inter-process communication.</a:t>
            </a:r>
          </a:p>
        </p:txBody>
      </p:sp>
    </p:spTree>
    <p:extLst>
      <p:ext uri="{BB962C8B-B14F-4D97-AF65-F5344CB8AC3E}">
        <p14:creationId xmlns:p14="http://schemas.microsoft.com/office/powerpoint/2010/main" val="414704098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7688" y="295275"/>
            <a:ext cx="11888787" cy="917575"/>
          </a:xfrm>
        </p:spPr>
        <p:txBody>
          <a:bodyPr/>
          <a:lstStyle/>
          <a:p>
            <a:r>
              <a:rPr lang="en-US" dirty="0"/>
              <a:t>Firewall isolates Windows Runtime apps</a:t>
            </a:r>
          </a:p>
        </p:txBody>
      </p:sp>
      <p:sp>
        <p:nvSpPr>
          <p:cNvPr id="6" name="TextBox 5"/>
          <p:cNvSpPr txBox="1"/>
          <p:nvPr/>
        </p:nvSpPr>
        <p:spPr>
          <a:xfrm>
            <a:off x="1122427" y="4411662"/>
            <a:ext cx="4425488" cy="1071062"/>
          </a:xfrm>
          <a:prstGeom prst="rect">
            <a:avLst/>
          </a:prstGeom>
          <a:noFill/>
        </p:spPr>
        <p:txBody>
          <a:bodyPr wrap="square" lIns="182880" tIns="146304" rIns="182880" bIns="146304" rtlCol="0">
            <a:spAutoFit/>
          </a:bodyPr>
          <a:lstStyle/>
          <a:p>
            <a:pPr algn="ctr">
              <a:lnSpc>
                <a:spcPct val="90000"/>
              </a:lnSpc>
              <a:spcAft>
                <a:spcPts val="600"/>
              </a:spcAft>
            </a:pPr>
            <a:r>
              <a:rPr lang="en-US" sz="2800" dirty="0">
                <a:gradFill>
                  <a:gsLst>
                    <a:gs pos="2917">
                      <a:srgbClr val="404040"/>
                    </a:gs>
                    <a:gs pos="30000">
                      <a:srgbClr val="404040"/>
                    </a:gs>
                  </a:gsLst>
                  <a:lin ang="5400000" scaled="0"/>
                </a:gradFill>
                <a:latin typeface="Segoe UI Light"/>
              </a:rPr>
              <a:t>Windows Store </a:t>
            </a:r>
            <a:br>
              <a:rPr lang="en-US" sz="2800" dirty="0">
                <a:gradFill>
                  <a:gsLst>
                    <a:gs pos="2917">
                      <a:srgbClr val="404040"/>
                    </a:gs>
                    <a:gs pos="30000">
                      <a:srgbClr val="404040"/>
                    </a:gs>
                  </a:gsLst>
                  <a:lin ang="5400000" scaled="0"/>
                </a:gradFill>
                <a:latin typeface="Segoe UI Light"/>
              </a:rPr>
            </a:br>
            <a:r>
              <a:rPr lang="en-US" sz="2800" dirty="0">
                <a:gradFill>
                  <a:gsLst>
                    <a:gs pos="2917">
                      <a:srgbClr val="404040"/>
                    </a:gs>
                    <a:gs pos="30000">
                      <a:srgbClr val="404040"/>
                    </a:gs>
                  </a:gsLst>
                  <a:lin ang="5400000" scaled="0"/>
                </a:gradFill>
                <a:latin typeface="Segoe UI Light"/>
              </a:rPr>
              <a:t>app process</a:t>
            </a:r>
          </a:p>
        </p:txBody>
      </p:sp>
      <p:sp>
        <p:nvSpPr>
          <p:cNvPr id="7" name="Rectangle 6"/>
          <p:cNvSpPr/>
          <p:nvPr/>
        </p:nvSpPr>
        <p:spPr bwMode="auto">
          <a:xfrm>
            <a:off x="1063348" y="1599406"/>
            <a:ext cx="4543647" cy="4543647"/>
          </a:xfrm>
          <a:prstGeom prst="rect">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4"/>
          <p:cNvGrpSpPr>
            <a:grpSpLocks noChangeAspect="1"/>
          </p:cNvGrpSpPr>
          <p:nvPr/>
        </p:nvGrpSpPr>
        <p:grpSpPr bwMode="auto">
          <a:xfrm>
            <a:off x="2524071" y="2410841"/>
            <a:ext cx="1622200" cy="1912937"/>
            <a:chOff x="2165" y="139"/>
            <a:chExt cx="3504" cy="4132"/>
          </a:xfrm>
          <a:solidFill>
            <a:schemeClr val="accent1"/>
          </a:solidFill>
        </p:grpSpPr>
        <p:sp>
          <p:nvSpPr>
            <p:cNvPr id="11" name="Freeform 5"/>
            <p:cNvSpPr>
              <a:spLocks noEditPoints="1"/>
            </p:cNvSpPr>
            <p:nvPr/>
          </p:nvSpPr>
          <p:spPr bwMode="auto">
            <a:xfrm>
              <a:off x="2165" y="958"/>
              <a:ext cx="3504" cy="3313"/>
            </a:xfrm>
            <a:custGeom>
              <a:avLst/>
              <a:gdLst>
                <a:gd name="T0" fmla="*/ 2964 w 3504"/>
                <a:gd name="T1" fmla="*/ 0 h 3313"/>
                <a:gd name="T2" fmla="*/ 0 w 3504"/>
                <a:gd name="T3" fmla="*/ 597 h 3313"/>
                <a:gd name="T4" fmla="*/ 0 w 3504"/>
                <a:gd name="T5" fmla="*/ 2717 h 3313"/>
                <a:gd name="T6" fmla="*/ 2936 w 3504"/>
                <a:gd name="T7" fmla="*/ 3313 h 3313"/>
                <a:gd name="T8" fmla="*/ 3504 w 3504"/>
                <a:gd name="T9" fmla="*/ 3086 h 3313"/>
                <a:gd name="T10" fmla="*/ 3504 w 3504"/>
                <a:gd name="T11" fmla="*/ 199 h 3313"/>
                <a:gd name="T12" fmla="*/ 2964 w 3504"/>
                <a:gd name="T13" fmla="*/ 0 h 3313"/>
                <a:gd name="T14" fmla="*/ 1212 w 3504"/>
                <a:gd name="T15" fmla="*/ 2296 h 3313"/>
                <a:gd name="T16" fmla="*/ 630 w 3504"/>
                <a:gd name="T17" fmla="*/ 2159 h 3313"/>
                <a:gd name="T18" fmla="*/ 630 w 3504"/>
                <a:gd name="T19" fmla="*/ 1657 h 3313"/>
                <a:gd name="T20" fmla="*/ 1212 w 3504"/>
                <a:gd name="T21" fmla="*/ 1657 h 3313"/>
                <a:gd name="T22" fmla="*/ 1212 w 3504"/>
                <a:gd name="T23" fmla="*/ 2296 h 3313"/>
                <a:gd name="T24" fmla="*/ 1212 w 3504"/>
                <a:gd name="T25" fmla="*/ 1581 h 3313"/>
                <a:gd name="T26" fmla="*/ 630 w 3504"/>
                <a:gd name="T27" fmla="*/ 1581 h 3313"/>
                <a:gd name="T28" fmla="*/ 630 w 3504"/>
                <a:gd name="T29" fmla="*/ 1098 h 3313"/>
                <a:gd name="T30" fmla="*/ 1212 w 3504"/>
                <a:gd name="T31" fmla="*/ 971 h 3313"/>
                <a:gd name="T32" fmla="*/ 1212 w 3504"/>
                <a:gd name="T33" fmla="*/ 1581 h 3313"/>
                <a:gd name="T34" fmla="*/ 2225 w 3504"/>
                <a:gd name="T35" fmla="*/ 2471 h 3313"/>
                <a:gd name="T36" fmla="*/ 1298 w 3504"/>
                <a:gd name="T37" fmla="*/ 2296 h 3313"/>
                <a:gd name="T38" fmla="*/ 1298 w 3504"/>
                <a:gd name="T39" fmla="*/ 1657 h 3313"/>
                <a:gd name="T40" fmla="*/ 2225 w 3504"/>
                <a:gd name="T41" fmla="*/ 1657 h 3313"/>
                <a:gd name="T42" fmla="*/ 2225 w 3504"/>
                <a:gd name="T43" fmla="*/ 2471 h 3313"/>
                <a:gd name="T44" fmla="*/ 2225 w 3504"/>
                <a:gd name="T45" fmla="*/ 1581 h 3313"/>
                <a:gd name="T46" fmla="*/ 1298 w 3504"/>
                <a:gd name="T47" fmla="*/ 1581 h 3313"/>
                <a:gd name="T48" fmla="*/ 1298 w 3504"/>
                <a:gd name="T49" fmla="*/ 971 h 3313"/>
                <a:gd name="T50" fmla="*/ 2225 w 3504"/>
                <a:gd name="T51" fmla="*/ 776 h 3313"/>
                <a:gd name="T52" fmla="*/ 2225 w 3504"/>
                <a:gd name="T53" fmla="*/ 1581 h 3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04" h="3313">
                  <a:moveTo>
                    <a:pt x="2964" y="0"/>
                  </a:moveTo>
                  <a:lnTo>
                    <a:pt x="0" y="597"/>
                  </a:lnTo>
                  <a:lnTo>
                    <a:pt x="0" y="2717"/>
                  </a:lnTo>
                  <a:lnTo>
                    <a:pt x="2936" y="3313"/>
                  </a:lnTo>
                  <a:lnTo>
                    <a:pt x="3504" y="3086"/>
                  </a:lnTo>
                  <a:lnTo>
                    <a:pt x="3504" y="199"/>
                  </a:lnTo>
                  <a:lnTo>
                    <a:pt x="2964" y="0"/>
                  </a:lnTo>
                  <a:close/>
                  <a:moveTo>
                    <a:pt x="1212" y="2296"/>
                  </a:moveTo>
                  <a:lnTo>
                    <a:pt x="630" y="2159"/>
                  </a:lnTo>
                  <a:lnTo>
                    <a:pt x="630" y="1657"/>
                  </a:lnTo>
                  <a:lnTo>
                    <a:pt x="1212" y="1657"/>
                  </a:lnTo>
                  <a:lnTo>
                    <a:pt x="1212" y="2296"/>
                  </a:lnTo>
                  <a:close/>
                  <a:moveTo>
                    <a:pt x="1212" y="1581"/>
                  </a:moveTo>
                  <a:lnTo>
                    <a:pt x="630" y="1581"/>
                  </a:lnTo>
                  <a:lnTo>
                    <a:pt x="630" y="1098"/>
                  </a:lnTo>
                  <a:lnTo>
                    <a:pt x="1212" y="971"/>
                  </a:lnTo>
                  <a:lnTo>
                    <a:pt x="1212" y="1581"/>
                  </a:lnTo>
                  <a:close/>
                  <a:moveTo>
                    <a:pt x="2225" y="2471"/>
                  </a:moveTo>
                  <a:lnTo>
                    <a:pt x="1298" y="2296"/>
                  </a:lnTo>
                  <a:lnTo>
                    <a:pt x="1298" y="1657"/>
                  </a:lnTo>
                  <a:lnTo>
                    <a:pt x="2225" y="1657"/>
                  </a:lnTo>
                  <a:lnTo>
                    <a:pt x="2225" y="2471"/>
                  </a:lnTo>
                  <a:close/>
                  <a:moveTo>
                    <a:pt x="2225" y="1581"/>
                  </a:moveTo>
                  <a:lnTo>
                    <a:pt x="1298" y="1581"/>
                  </a:lnTo>
                  <a:lnTo>
                    <a:pt x="1298" y="971"/>
                  </a:lnTo>
                  <a:lnTo>
                    <a:pt x="2225" y="776"/>
                  </a:lnTo>
                  <a:lnTo>
                    <a:pt x="2225" y="15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2" name="Freeform 6"/>
            <p:cNvSpPr>
              <a:spLocks/>
            </p:cNvSpPr>
            <p:nvPr/>
          </p:nvSpPr>
          <p:spPr bwMode="auto">
            <a:xfrm>
              <a:off x="2947" y="139"/>
              <a:ext cx="1150" cy="1117"/>
            </a:xfrm>
            <a:custGeom>
              <a:avLst/>
              <a:gdLst>
                <a:gd name="T0" fmla="*/ 46 w 486"/>
                <a:gd name="T1" fmla="*/ 458 h 472"/>
                <a:gd name="T2" fmla="*/ 46 w 486"/>
                <a:gd name="T3" fmla="*/ 254 h 472"/>
                <a:gd name="T4" fmla="*/ 253 w 486"/>
                <a:gd name="T5" fmla="*/ 46 h 472"/>
                <a:gd name="T6" fmla="*/ 446 w 486"/>
                <a:gd name="T7" fmla="*/ 210 h 472"/>
                <a:gd name="T8" fmla="*/ 446 w 486"/>
                <a:gd name="T9" fmla="*/ 380 h 472"/>
                <a:gd name="T10" fmla="*/ 486 w 486"/>
                <a:gd name="T11" fmla="*/ 376 h 472"/>
                <a:gd name="T12" fmla="*/ 486 w 486"/>
                <a:gd name="T13" fmla="*/ 196 h 472"/>
                <a:gd name="T14" fmla="*/ 243 w 486"/>
                <a:gd name="T15" fmla="*/ 0 h 472"/>
                <a:gd name="T16" fmla="*/ 0 w 486"/>
                <a:gd name="T17" fmla="*/ 252 h 472"/>
                <a:gd name="T18" fmla="*/ 0 w 486"/>
                <a:gd name="T19" fmla="*/ 472 h 472"/>
                <a:gd name="T20" fmla="*/ 46 w 486"/>
                <a:gd name="T21" fmla="*/ 45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472">
                  <a:moveTo>
                    <a:pt x="46" y="458"/>
                  </a:moveTo>
                  <a:cubicBezTo>
                    <a:pt x="46" y="254"/>
                    <a:pt x="46" y="254"/>
                    <a:pt x="46" y="254"/>
                  </a:cubicBezTo>
                  <a:cubicBezTo>
                    <a:pt x="46" y="254"/>
                    <a:pt x="81" y="46"/>
                    <a:pt x="253" y="46"/>
                  </a:cubicBezTo>
                  <a:cubicBezTo>
                    <a:pt x="427" y="46"/>
                    <a:pt x="446" y="210"/>
                    <a:pt x="446" y="210"/>
                  </a:cubicBezTo>
                  <a:cubicBezTo>
                    <a:pt x="446" y="380"/>
                    <a:pt x="446" y="380"/>
                    <a:pt x="446" y="380"/>
                  </a:cubicBezTo>
                  <a:cubicBezTo>
                    <a:pt x="486" y="376"/>
                    <a:pt x="486" y="376"/>
                    <a:pt x="486" y="376"/>
                  </a:cubicBezTo>
                  <a:cubicBezTo>
                    <a:pt x="486" y="196"/>
                    <a:pt x="486" y="196"/>
                    <a:pt x="486" y="196"/>
                  </a:cubicBezTo>
                  <a:cubicBezTo>
                    <a:pt x="486" y="196"/>
                    <a:pt x="465" y="0"/>
                    <a:pt x="243" y="0"/>
                  </a:cubicBezTo>
                  <a:cubicBezTo>
                    <a:pt x="45" y="0"/>
                    <a:pt x="0" y="252"/>
                    <a:pt x="0" y="252"/>
                  </a:cubicBezTo>
                  <a:cubicBezTo>
                    <a:pt x="0" y="472"/>
                    <a:pt x="0" y="472"/>
                    <a:pt x="0" y="472"/>
                  </a:cubicBezTo>
                  <a:lnTo>
                    <a:pt x="46" y="4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3" name="Freeform 7"/>
            <p:cNvSpPr>
              <a:spLocks/>
            </p:cNvSpPr>
            <p:nvPr/>
          </p:nvSpPr>
          <p:spPr bwMode="auto">
            <a:xfrm>
              <a:off x="3583" y="464"/>
              <a:ext cx="344" cy="653"/>
            </a:xfrm>
            <a:custGeom>
              <a:avLst/>
              <a:gdLst>
                <a:gd name="T0" fmla="*/ 36 w 145"/>
                <a:gd name="T1" fmla="*/ 274 h 276"/>
                <a:gd name="T2" fmla="*/ 36 w 145"/>
                <a:gd name="T3" fmla="*/ 159 h 276"/>
                <a:gd name="T4" fmla="*/ 145 w 145"/>
                <a:gd name="T5" fmla="*/ 29 h 276"/>
                <a:gd name="T6" fmla="*/ 129 w 145"/>
                <a:gd name="T7" fmla="*/ 0 h 276"/>
                <a:gd name="T8" fmla="*/ 0 w 145"/>
                <a:gd name="T9" fmla="*/ 141 h 276"/>
                <a:gd name="T10" fmla="*/ 0 w 145"/>
                <a:gd name="T11" fmla="*/ 276 h 276"/>
                <a:gd name="T12" fmla="*/ 36 w 145"/>
                <a:gd name="T13" fmla="*/ 274 h 276"/>
              </a:gdLst>
              <a:ahLst/>
              <a:cxnLst>
                <a:cxn ang="0">
                  <a:pos x="T0" y="T1"/>
                </a:cxn>
                <a:cxn ang="0">
                  <a:pos x="T2" y="T3"/>
                </a:cxn>
                <a:cxn ang="0">
                  <a:pos x="T4" y="T5"/>
                </a:cxn>
                <a:cxn ang="0">
                  <a:pos x="T6" y="T7"/>
                </a:cxn>
                <a:cxn ang="0">
                  <a:pos x="T8" y="T9"/>
                </a:cxn>
                <a:cxn ang="0">
                  <a:pos x="T10" y="T11"/>
                </a:cxn>
                <a:cxn ang="0">
                  <a:pos x="T12" y="T13"/>
                </a:cxn>
              </a:cxnLst>
              <a:rect l="0" t="0" r="r" b="b"/>
              <a:pathLst>
                <a:path w="145" h="276">
                  <a:moveTo>
                    <a:pt x="36" y="274"/>
                  </a:moveTo>
                  <a:cubicBezTo>
                    <a:pt x="36" y="159"/>
                    <a:pt x="36" y="159"/>
                    <a:pt x="36" y="159"/>
                  </a:cubicBezTo>
                  <a:cubicBezTo>
                    <a:pt x="36" y="159"/>
                    <a:pt x="47" y="75"/>
                    <a:pt x="145" y="29"/>
                  </a:cubicBezTo>
                  <a:cubicBezTo>
                    <a:pt x="129" y="0"/>
                    <a:pt x="129" y="0"/>
                    <a:pt x="129" y="0"/>
                  </a:cubicBezTo>
                  <a:cubicBezTo>
                    <a:pt x="129" y="0"/>
                    <a:pt x="0" y="52"/>
                    <a:pt x="0" y="141"/>
                  </a:cubicBezTo>
                  <a:cubicBezTo>
                    <a:pt x="0" y="230"/>
                    <a:pt x="0" y="276"/>
                    <a:pt x="0" y="276"/>
                  </a:cubicBezTo>
                  <a:lnTo>
                    <a:pt x="36"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4" name="Freeform 8"/>
            <p:cNvSpPr>
              <a:spLocks/>
            </p:cNvSpPr>
            <p:nvPr/>
          </p:nvSpPr>
          <p:spPr bwMode="auto">
            <a:xfrm>
              <a:off x="4087" y="421"/>
              <a:ext cx="438" cy="544"/>
            </a:xfrm>
            <a:custGeom>
              <a:avLst/>
              <a:gdLst>
                <a:gd name="T0" fmla="*/ 17 w 185"/>
                <a:gd name="T1" fmla="*/ 37 h 230"/>
                <a:gd name="T2" fmla="*/ 151 w 185"/>
                <a:gd name="T3" fmla="*/ 145 h 230"/>
                <a:gd name="T4" fmla="*/ 151 w 185"/>
                <a:gd name="T5" fmla="*/ 227 h 230"/>
                <a:gd name="T6" fmla="*/ 185 w 185"/>
                <a:gd name="T7" fmla="*/ 223 h 230"/>
                <a:gd name="T8" fmla="*/ 185 w 185"/>
                <a:gd name="T9" fmla="*/ 132 h 230"/>
                <a:gd name="T10" fmla="*/ 17 w 185"/>
                <a:gd name="T11" fmla="*/ 2 h 230"/>
                <a:gd name="T12" fmla="*/ 0 w 185"/>
                <a:gd name="T13" fmla="*/ 2 h 230"/>
                <a:gd name="T14" fmla="*/ 17 w 185"/>
                <a:gd name="T15" fmla="*/ 37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230">
                  <a:moveTo>
                    <a:pt x="17" y="37"/>
                  </a:moveTo>
                  <a:cubicBezTo>
                    <a:pt x="17" y="37"/>
                    <a:pt x="151" y="60"/>
                    <a:pt x="151" y="145"/>
                  </a:cubicBezTo>
                  <a:cubicBezTo>
                    <a:pt x="152" y="230"/>
                    <a:pt x="151" y="227"/>
                    <a:pt x="151" y="227"/>
                  </a:cubicBezTo>
                  <a:cubicBezTo>
                    <a:pt x="185" y="223"/>
                    <a:pt x="185" y="223"/>
                    <a:pt x="185" y="223"/>
                  </a:cubicBezTo>
                  <a:cubicBezTo>
                    <a:pt x="185" y="132"/>
                    <a:pt x="185" y="132"/>
                    <a:pt x="185" y="132"/>
                  </a:cubicBezTo>
                  <a:cubicBezTo>
                    <a:pt x="185" y="132"/>
                    <a:pt x="175" y="32"/>
                    <a:pt x="17" y="2"/>
                  </a:cubicBezTo>
                  <a:cubicBezTo>
                    <a:pt x="3" y="0"/>
                    <a:pt x="0" y="2"/>
                    <a:pt x="0" y="2"/>
                  </a:cubicBezTo>
                  <a:lnTo>
                    <a:pt x="17"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sp>
        <p:nvSpPr>
          <p:cNvPr id="20" name="TextBox 19"/>
          <p:cNvSpPr txBox="1"/>
          <p:nvPr/>
        </p:nvSpPr>
        <p:spPr>
          <a:xfrm>
            <a:off x="6947639" y="4411662"/>
            <a:ext cx="4425488" cy="683264"/>
          </a:xfrm>
          <a:prstGeom prst="rect">
            <a:avLst/>
          </a:prstGeom>
          <a:noFill/>
        </p:spPr>
        <p:txBody>
          <a:bodyPr wrap="square" lIns="182880" tIns="146304" rIns="182880" bIns="146304" rtlCol="0">
            <a:spAutoFit/>
          </a:bodyPr>
          <a:lstStyle/>
          <a:p>
            <a:pPr algn="ctr">
              <a:lnSpc>
                <a:spcPct val="90000"/>
              </a:lnSpc>
              <a:spcAft>
                <a:spcPts val="600"/>
              </a:spcAft>
            </a:pPr>
            <a:r>
              <a:rPr lang="en-US" sz="2800" dirty="0">
                <a:gradFill>
                  <a:gsLst>
                    <a:gs pos="2917">
                      <a:srgbClr val="404040"/>
                    </a:gs>
                    <a:gs pos="30000">
                      <a:srgbClr val="404040"/>
                    </a:gs>
                  </a:gsLst>
                  <a:lin ang="5400000" scaled="0"/>
                </a:gradFill>
                <a:latin typeface="Segoe UI Light"/>
              </a:rPr>
              <a:t>Local service application</a:t>
            </a:r>
          </a:p>
        </p:txBody>
      </p:sp>
      <p:grpSp>
        <p:nvGrpSpPr>
          <p:cNvPr id="21" name="Group 20"/>
          <p:cNvGrpSpPr/>
          <p:nvPr/>
        </p:nvGrpSpPr>
        <p:grpSpPr>
          <a:xfrm>
            <a:off x="4084637" y="3224361"/>
            <a:ext cx="1028383" cy="167640"/>
            <a:chOff x="4084637" y="3413760"/>
            <a:chExt cx="1028383" cy="167640"/>
          </a:xfrm>
        </p:grpSpPr>
        <p:cxnSp>
          <p:nvCxnSpPr>
            <p:cNvPr id="18" name="Straight Connector 17"/>
            <p:cNvCxnSpPr/>
            <p:nvPr/>
          </p:nvCxnSpPr>
          <p:spPr>
            <a:xfrm>
              <a:off x="4084637" y="3497262"/>
              <a:ext cx="946086" cy="0"/>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Oval 18"/>
            <p:cNvSpPr/>
            <p:nvPr/>
          </p:nvSpPr>
          <p:spPr bwMode="auto">
            <a:xfrm>
              <a:off x="4945380" y="3413760"/>
              <a:ext cx="167640" cy="16764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35" name="Group 34"/>
          <p:cNvGrpSpPr/>
          <p:nvPr/>
        </p:nvGrpSpPr>
        <p:grpSpPr>
          <a:xfrm flipH="1">
            <a:off x="7171054" y="3224361"/>
            <a:ext cx="1531345" cy="167640"/>
            <a:chOff x="3581675" y="3413760"/>
            <a:chExt cx="1531345" cy="167640"/>
          </a:xfrm>
        </p:grpSpPr>
        <p:cxnSp>
          <p:nvCxnSpPr>
            <p:cNvPr id="36" name="Straight Connector 35"/>
            <p:cNvCxnSpPr/>
            <p:nvPr/>
          </p:nvCxnSpPr>
          <p:spPr>
            <a:xfrm>
              <a:off x="3581675" y="3497089"/>
              <a:ext cx="1449048" cy="173"/>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7" name="Oval 36"/>
            <p:cNvSpPr/>
            <p:nvPr/>
          </p:nvSpPr>
          <p:spPr bwMode="auto">
            <a:xfrm>
              <a:off x="4945380" y="3413760"/>
              <a:ext cx="167640" cy="16764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39" name="TextBox 38"/>
          <p:cNvSpPr txBox="1"/>
          <p:nvPr/>
        </p:nvSpPr>
        <p:spPr>
          <a:xfrm>
            <a:off x="4499531" y="2683443"/>
            <a:ext cx="4425488" cy="544765"/>
          </a:xfrm>
          <a:prstGeom prst="rect">
            <a:avLst/>
          </a:prstGeom>
          <a:noFill/>
        </p:spPr>
        <p:txBody>
          <a:bodyPr wrap="square" lIns="182880" tIns="146304" rIns="182880" bIns="146304" rtlCol="0">
            <a:spAutoFit/>
          </a:bodyPr>
          <a:lstStyle/>
          <a:p>
            <a:pPr algn="ctr">
              <a:lnSpc>
                <a:spcPct val="90000"/>
              </a:lnSpc>
              <a:spcAft>
                <a:spcPts val="600"/>
              </a:spcAft>
            </a:pPr>
            <a:r>
              <a:rPr lang="en-US" dirty="0">
                <a:gradFill>
                  <a:gsLst>
                    <a:gs pos="70796">
                      <a:srgbClr val="00188F"/>
                    </a:gs>
                    <a:gs pos="30000">
                      <a:srgbClr val="00188F"/>
                    </a:gs>
                  </a:gsLst>
                  <a:lin ang="5400000" scaled="0"/>
                </a:gradFill>
              </a:rPr>
              <a:t>Network endpoint</a:t>
            </a:r>
          </a:p>
        </p:txBody>
      </p:sp>
      <p:grpSp>
        <p:nvGrpSpPr>
          <p:cNvPr id="4" name="Group 3"/>
          <p:cNvGrpSpPr/>
          <p:nvPr/>
        </p:nvGrpSpPr>
        <p:grpSpPr>
          <a:xfrm>
            <a:off x="8702399" y="2428480"/>
            <a:ext cx="1164535" cy="1537122"/>
            <a:chOff x="8702399" y="2428480"/>
            <a:chExt cx="1164535" cy="1537122"/>
          </a:xfrm>
        </p:grpSpPr>
        <p:sp>
          <p:nvSpPr>
            <p:cNvPr id="34" name="Freeform 73"/>
            <p:cNvSpPr>
              <a:spLocks noChangeAspect="1"/>
            </p:cNvSpPr>
            <p:nvPr/>
          </p:nvSpPr>
          <p:spPr bwMode="auto">
            <a:xfrm flipH="1">
              <a:off x="8955182" y="2774740"/>
              <a:ext cx="671721" cy="817746"/>
            </a:xfrm>
            <a:custGeom>
              <a:avLst/>
              <a:gdLst>
                <a:gd name="T0" fmla="*/ 511 w 662"/>
                <a:gd name="T1" fmla="*/ 184 h 806"/>
                <a:gd name="T2" fmla="*/ 435 w 662"/>
                <a:gd name="T3" fmla="*/ 124 h 806"/>
                <a:gd name="T4" fmla="*/ 435 w 662"/>
                <a:gd name="T5" fmla="*/ 0 h 806"/>
                <a:gd name="T6" fmla="*/ 364 w 662"/>
                <a:gd name="T7" fmla="*/ 140 h 806"/>
                <a:gd name="T8" fmla="*/ 375 w 662"/>
                <a:gd name="T9" fmla="*/ 247 h 806"/>
                <a:gd name="T10" fmla="*/ 305 w 662"/>
                <a:gd name="T11" fmla="*/ 360 h 806"/>
                <a:gd name="T12" fmla="*/ 19 w 662"/>
                <a:gd name="T13" fmla="*/ 712 h 806"/>
                <a:gd name="T14" fmla="*/ 24 w 662"/>
                <a:gd name="T15" fmla="*/ 787 h 806"/>
                <a:gd name="T16" fmla="*/ 97 w 662"/>
                <a:gd name="T17" fmla="*/ 782 h 806"/>
                <a:gd name="T18" fmla="*/ 455 w 662"/>
                <a:gd name="T19" fmla="*/ 338 h 806"/>
                <a:gd name="T20" fmla="*/ 555 w 662"/>
                <a:gd name="T21" fmla="*/ 275 h 806"/>
                <a:gd name="T22" fmla="*/ 662 w 662"/>
                <a:gd name="T23" fmla="*/ 130 h 806"/>
                <a:gd name="T24" fmla="*/ 589 w 662"/>
                <a:gd name="T25" fmla="*/ 0 h 806"/>
                <a:gd name="T26" fmla="*/ 589 w 662"/>
                <a:gd name="T27" fmla="*/ 122 h 806"/>
                <a:gd name="T28" fmla="*/ 511 w 662"/>
                <a:gd name="T29" fmla="*/ 184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2" h="806">
                  <a:moveTo>
                    <a:pt x="511" y="184"/>
                  </a:moveTo>
                  <a:cubicBezTo>
                    <a:pt x="435" y="124"/>
                    <a:pt x="435" y="124"/>
                    <a:pt x="435" y="124"/>
                  </a:cubicBezTo>
                  <a:cubicBezTo>
                    <a:pt x="435" y="0"/>
                    <a:pt x="435" y="0"/>
                    <a:pt x="435" y="0"/>
                  </a:cubicBezTo>
                  <a:cubicBezTo>
                    <a:pt x="403" y="16"/>
                    <a:pt x="350" y="68"/>
                    <a:pt x="364" y="140"/>
                  </a:cubicBezTo>
                  <a:cubicBezTo>
                    <a:pt x="365" y="162"/>
                    <a:pt x="382" y="217"/>
                    <a:pt x="375" y="247"/>
                  </a:cubicBezTo>
                  <a:cubicBezTo>
                    <a:pt x="365" y="287"/>
                    <a:pt x="362" y="288"/>
                    <a:pt x="305" y="360"/>
                  </a:cubicBezTo>
                  <a:cubicBezTo>
                    <a:pt x="19" y="712"/>
                    <a:pt x="19" y="712"/>
                    <a:pt x="19" y="712"/>
                  </a:cubicBezTo>
                  <a:cubicBezTo>
                    <a:pt x="0" y="734"/>
                    <a:pt x="2" y="767"/>
                    <a:pt x="24" y="787"/>
                  </a:cubicBezTo>
                  <a:cubicBezTo>
                    <a:pt x="45" y="806"/>
                    <a:pt x="78" y="804"/>
                    <a:pt x="97" y="782"/>
                  </a:cubicBezTo>
                  <a:cubicBezTo>
                    <a:pt x="455" y="338"/>
                    <a:pt x="455" y="338"/>
                    <a:pt x="455" y="338"/>
                  </a:cubicBezTo>
                  <a:cubicBezTo>
                    <a:pt x="477" y="310"/>
                    <a:pt x="519" y="285"/>
                    <a:pt x="555" y="275"/>
                  </a:cubicBezTo>
                  <a:cubicBezTo>
                    <a:pt x="617" y="256"/>
                    <a:pt x="662" y="198"/>
                    <a:pt x="662" y="130"/>
                  </a:cubicBezTo>
                  <a:cubicBezTo>
                    <a:pt x="662" y="74"/>
                    <a:pt x="631" y="22"/>
                    <a:pt x="589" y="0"/>
                  </a:cubicBezTo>
                  <a:cubicBezTo>
                    <a:pt x="589" y="122"/>
                    <a:pt x="589" y="122"/>
                    <a:pt x="589" y="122"/>
                  </a:cubicBezTo>
                  <a:lnTo>
                    <a:pt x="511" y="1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14363"/>
              <a:endParaRPr lang="en-US" sz="1700">
                <a:solidFill>
                  <a:srgbClr val="FFFFFF"/>
                </a:solidFill>
              </a:endParaRPr>
            </a:p>
          </p:txBody>
        </p:sp>
        <p:sp>
          <p:nvSpPr>
            <p:cNvPr id="3" name="Rounded Rectangle 2"/>
            <p:cNvSpPr/>
            <p:nvPr/>
          </p:nvSpPr>
          <p:spPr bwMode="auto">
            <a:xfrm>
              <a:off x="8702399" y="2428480"/>
              <a:ext cx="1164535" cy="1537122"/>
            </a:xfrm>
            <a:prstGeom prst="roundRect">
              <a:avLst/>
            </a:prstGeom>
            <a:noFill/>
            <a:ln w="381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56797000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7688" y="295275"/>
            <a:ext cx="11888787" cy="917575"/>
          </a:xfrm>
        </p:spPr>
        <p:txBody>
          <a:bodyPr/>
          <a:lstStyle/>
          <a:p>
            <a:r>
              <a:rPr lang="en-US" dirty="0"/>
              <a:t>Admins can disable the firewall</a:t>
            </a:r>
          </a:p>
        </p:txBody>
      </p:sp>
      <p:grpSp>
        <p:nvGrpSpPr>
          <p:cNvPr id="5" name="Group 4"/>
          <p:cNvGrpSpPr/>
          <p:nvPr/>
        </p:nvGrpSpPr>
        <p:grpSpPr>
          <a:xfrm>
            <a:off x="856136" y="9059862"/>
            <a:ext cx="11707004" cy="4572000"/>
            <a:chOff x="457199" y="1828800"/>
            <a:chExt cx="11707004" cy="4572000"/>
          </a:xfrm>
        </p:grpSpPr>
        <p:sp>
          <p:nvSpPr>
            <p:cNvPr id="3" name="Rectangle 2"/>
            <p:cNvSpPr/>
            <p:nvPr/>
          </p:nvSpPr>
          <p:spPr bwMode="auto">
            <a:xfrm>
              <a:off x="457199" y="1828800"/>
              <a:ext cx="5303837" cy="4572000"/>
            </a:xfrm>
            <a:prstGeom prst="rect">
              <a:avLst/>
            </a:prstGeom>
            <a:noFill/>
            <a:ln w="508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b"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Windows Firewall</a:t>
              </a:r>
            </a:p>
          </p:txBody>
        </p:sp>
        <p:sp>
          <p:nvSpPr>
            <p:cNvPr id="4" name="Rectangle 3"/>
            <p:cNvSpPr/>
            <p:nvPr/>
          </p:nvSpPr>
          <p:spPr bwMode="auto">
            <a:xfrm>
              <a:off x="8125603" y="2201862"/>
              <a:ext cx="4038600" cy="39624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Local Service Application</a:t>
              </a:r>
            </a:p>
          </p:txBody>
        </p:sp>
        <p:sp>
          <p:nvSpPr>
            <p:cNvPr id="26" name="Rectangle 25"/>
            <p:cNvSpPr/>
            <p:nvPr/>
          </p:nvSpPr>
          <p:spPr bwMode="auto">
            <a:xfrm>
              <a:off x="914400" y="2286000"/>
              <a:ext cx="3657600" cy="36576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rPr>
                <a:t>Side Loaded “Modern” </a:t>
              </a:r>
              <a:br>
                <a:rPr lang="en-US" sz="2400" dirty="0">
                  <a:gradFill>
                    <a:gsLst>
                      <a:gs pos="0">
                        <a:srgbClr val="FFFFFF"/>
                      </a:gs>
                      <a:gs pos="100000">
                        <a:srgbClr val="FFFFFF"/>
                      </a:gs>
                    </a:gsLst>
                    <a:lin ang="5400000" scaled="0"/>
                  </a:gradFill>
                </a:rPr>
              </a:br>
              <a:r>
                <a:rPr lang="en-US" sz="2400" dirty="0">
                  <a:gradFill>
                    <a:gsLst>
                      <a:gs pos="0">
                        <a:srgbClr val="FFFFFF"/>
                      </a:gs>
                      <a:gs pos="100000">
                        <a:srgbClr val="FFFFFF"/>
                      </a:gs>
                    </a:gsLst>
                    <a:lin ang="5400000" scaled="0"/>
                  </a:gradFill>
                </a:rPr>
                <a:t>app process</a:t>
              </a:r>
            </a:p>
          </p:txBody>
        </p:sp>
        <p:cxnSp>
          <p:nvCxnSpPr>
            <p:cNvPr id="28" name="Straight Arrow Connector 27"/>
            <p:cNvCxnSpPr/>
            <p:nvPr/>
          </p:nvCxnSpPr>
          <p:spPr>
            <a:xfrm flipH="1">
              <a:off x="7208837" y="3192462"/>
              <a:ext cx="916766" cy="0"/>
            </a:xfrm>
            <a:prstGeom prst="straightConnector1">
              <a:avLst/>
            </a:prstGeom>
            <a:ln>
              <a:solidFill>
                <a:schemeClr val="tx1"/>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709638" y="2201862"/>
              <a:ext cx="1392048" cy="926407"/>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rgbClr val="404040"/>
                      </a:gs>
                      <a:gs pos="30000">
                        <a:srgbClr val="404040"/>
                      </a:gs>
                    </a:gsLst>
                    <a:lin ang="5400000" scaled="0"/>
                  </a:gradFill>
                </a:rPr>
                <a:t>Network</a:t>
              </a:r>
            </a:p>
            <a:p>
              <a:pPr>
                <a:lnSpc>
                  <a:spcPct val="90000"/>
                </a:lnSpc>
                <a:spcAft>
                  <a:spcPts val="600"/>
                </a:spcAft>
              </a:pPr>
              <a:r>
                <a:rPr lang="en-US" sz="2000" dirty="0">
                  <a:gradFill>
                    <a:gsLst>
                      <a:gs pos="2917">
                        <a:srgbClr val="404040"/>
                      </a:gs>
                      <a:gs pos="30000">
                        <a:srgbClr val="404040"/>
                      </a:gs>
                    </a:gsLst>
                    <a:lin ang="5400000" scaled="0"/>
                  </a:gradFill>
                </a:rPr>
                <a:t>Endpoint</a:t>
              </a:r>
            </a:p>
          </p:txBody>
        </p:sp>
        <p:cxnSp>
          <p:nvCxnSpPr>
            <p:cNvPr id="31" name="Straight Arrow Connector 30"/>
            <p:cNvCxnSpPr/>
            <p:nvPr/>
          </p:nvCxnSpPr>
          <p:spPr>
            <a:xfrm>
              <a:off x="4572000" y="3192462"/>
              <a:ext cx="2636837" cy="0"/>
            </a:xfrm>
            <a:prstGeom prst="straightConnector1">
              <a:avLst/>
            </a:prstGeom>
            <a:ln>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122427" y="4411662"/>
            <a:ext cx="4425488" cy="1071062"/>
          </a:xfrm>
          <a:prstGeom prst="rect">
            <a:avLst/>
          </a:prstGeom>
          <a:noFill/>
        </p:spPr>
        <p:txBody>
          <a:bodyPr wrap="square" lIns="182880" tIns="146304" rIns="182880" bIns="146304" rtlCol="0">
            <a:spAutoFit/>
          </a:bodyPr>
          <a:lstStyle/>
          <a:p>
            <a:pPr algn="ctr">
              <a:lnSpc>
                <a:spcPct val="90000"/>
              </a:lnSpc>
              <a:spcAft>
                <a:spcPts val="600"/>
              </a:spcAft>
            </a:pPr>
            <a:r>
              <a:rPr lang="en-US" sz="2800" dirty="0">
                <a:gradFill>
                  <a:gsLst>
                    <a:gs pos="2917">
                      <a:srgbClr val="404040"/>
                    </a:gs>
                    <a:gs pos="30000">
                      <a:srgbClr val="404040"/>
                    </a:gs>
                  </a:gsLst>
                  <a:lin ang="5400000" scaled="0"/>
                </a:gradFill>
                <a:latin typeface="Segoe UI Light"/>
              </a:rPr>
              <a:t>Windows Store </a:t>
            </a:r>
            <a:br>
              <a:rPr lang="en-US" sz="2800" dirty="0">
                <a:gradFill>
                  <a:gsLst>
                    <a:gs pos="2917">
                      <a:srgbClr val="404040"/>
                    </a:gs>
                    <a:gs pos="30000">
                      <a:srgbClr val="404040"/>
                    </a:gs>
                  </a:gsLst>
                  <a:lin ang="5400000" scaled="0"/>
                </a:gradFill>
                <a:latin typeface="Segoe UI Light"/>
              </a:rPr>
            </a:br>
            <a:r>
              <a:rPr lang="en-US" sz="2800" dirty="0">
                <a:gradFill>
                  <a:gsLst>
                    <a:gs pos="2917">
                      <a:srgbClr val="404040"/>
                    </a:gs>
                    <a:gs pos="30000">
                      <a:srgbClr val="404040"/>
                    </a:gs>
                  </a:gsLst>
                  <a:lin ang="5400000" scaled="0"/>
                </a:gradFill>
                <a:latin typeface="Segoe UI Light"/>
              </a:rPr>
              <a:t>app process</a:t>
            </a:r>
          </a:p>
        </p:txBody>
      </p:sp>
      <p:sp>
        <p:nvSpPr>
          <p:cNvPr id="11" name="Rectangle 10"/>
          <p:cNvSpPr/>
          <p:nvPr/>
        </p:nvSpPr>
        <p:spPr bwMode="auto">
          <a:xfrm>
            <a:off x="1063348" y="1599406"/>
            <a:ext cx="4543647" cy="4543647"/>
          </a:xfrm>
          <a:prstGeom prst="rect">
            <a:avLst/>
          </a:prstGeom>
          <a:noFill/>
          <a:ln w="57150">
            <a:solidFill>
              <a:schemeClr val="accent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2" name="Group 4"/>
          <p:cNvGrpSpPr>
            <a:grpSpLocks noChangeAspect="1"/>
          </p:cNvGrpSpPr>
          <p:nvPr/>
        </p:nvGrpSpPr>
        <p:grpSpPr bwMode="auto">
          <a:xfrm>
            <a:off x="2524071" y="2410841"/>
            <a:ext cx="1622200" cy="1912937"/>
            <a:chOff x="2165" y="139"/>
            <a:chExt cx="3504" cy="4132"/>
          </a:xfrm>
          <a:solidFill>
            <a:schemeClr val="accent1"/>
          </a:solidFill>
        </p:grpSpPr>
        <p:sp>
          <p:nvSpPr>
            <p:cNvPr id="13" name="Freeform 5"/>
            <p:cNvSpPr>
              <a:spLocks noEditPoints="1"/>
            </p:cNvSpPr>
            <p:nvPr/>
          </p:nvSpPr>
          <p:spPr bwMode="auto">
            <a:xfrm>
              <a:off x="2165" y="958"/>
              <a:ext cx="3504" cy="3313"/>
            </a:xfrm>
            <a:custGeom>
              <a:avLst/>
              <a:gdLst>
                <a:gd name="T0" fmla="*/ 2964 w 3504"/>
                <a:gd name="T1" fmla="*/ 0 h 3313"/>
                <a:gd name="T2" fmla="*/ 0 w 3504"/>
                <a:gd name="T3" fmla="*/ 597 h 3313"/>
                <a:gd name="T4" fmla="*/ 0 w 3504"/>
                <a:gd name="T5" fmla="*/ 2717 h 3313"/>
                <a:gd name="T6" fmla="*/ 2936 w 3504"/>
                <a:gd name="T7" fmla="*/ 3313 h 3313"/>
                <a:gd name="T8" fmla="*/ 3504 w 3504"/>
                <a:gd name="T9" fmla="*/ 3086 h 3313"/>
                <a:gd name="T10" fmla="*/ 3504 w 3504"/>
                <a:gd name="T11" fmla="*/ 199 h 3313"/>
                <a:gd name="T12" fmla="*/ 2964 w 3504"/>
                <a:gd name="T13" fmla="*/ 0 h 3313"/>
                <a:gd name="T14" fmla="*/ 1212 w 3504"/>
                <a:gd name="T15" fmla="*/ 2296 h 3313"/>
                <a:gd name="T16" fmla="*/ 630 w 3504"/>
                <a:gd name="T17" fmla="*/ 2159 h 3313"/>
                <a:gd name="T18" fmla="*/ 630 w 3504"/>
                <a:gd name="T19" fmla="*/ 1657 h 3313"/>
                <a:gd name="T20" fmla="*/ 1212 w 3504"/>
                <a:gd name="T21" fmla="*/ 1657 h 3313"/>
                <a:gd name="T22" fmla="*/ 1212 w 3504"/>
                <a:gd name="T23" fmla="*/ 2296 h 3313"/>
                <a:gd name="T24" fmla="*/ 1212 w 3504"/>
                <a:gd name="T25" fmla="*/ 1581 h 3313"/>
                <a:gd name="T26" fmla="*/ 630 w 3504"/>
                <a:gd name="T27" fmla="*/ 1581 h 3313"/>
                <a:gd name="T28" fmla="*/ 630 w 3504"/>
                <a:gd name="T29" fmla="*/ 1098 h 3313"/>
                <a:gd name="T30" fmla="*/ 1212 w 3504"/>
                <a:gd name="T31" fmla="*/ 971 h 3313"/>
                <a:gd name="T32" fmla="*/ 1212 w 3504"/>
                <a:gd name="T33" fmla="*/ 1581 h 3313"/>
                <a:gd name="T34" fmla="*/ 2225 w 3504"/>
                <a:gd name="T35" fmla="*/ 2471 h 3313"/>
                <a:gd name="T36" fmla="*/ 1298 w 3504"/>
                <a:gd name="T37" fmla="*/ 2296 h 3313"/>
                <a:gd name="T38" fmla="*/ 1298 w 3504"/>
                <a:gd name="T39" fmla="*/ 1657 h 3313"/>
                <a:gd name="T40" fmla="*/ 2225 w 3504"/>
                <a:gd name="T41" fmla="*/ 1657 h 3313"/>
                <a:gd name="T42" fmla="*/ 2225 w 3504"/>
                <a:gd name="T43" fmla="*/ 2471 h 3313"/>
                <a:gd name="T44" fmla="*/ 2225 w 3504"/>
                <a:gd name="T45" fmla="*/ 1581 h 3313"/>
                <a:gd name="T46" fmla="*/ 1298 w 3504"/>
                <a:gd name="T47" fmla="*/ 1581 h 3313"/>
                <a:gd name="T48" fmla="*/ 1298 w 3504"/>
                <a:gd name="T49" fmla="*/ 971 h 3313"/>
                <a:gd name="T50" fmla="*/ 2225 w 3504"/>
                <a:gd name="T51" fmla="*/ 776 h 3313"/>
                <a:gd name="T52" fmla="*/ 2225 w 3504"/>
                <a:gd name="T53" fmla="*/ 1581 h 3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04" h="3313">
                  <a:moveTo>
                    <a:pt x="2964" y="0"/>
                  </a:moveTo>
                  <a:lnTo>
                    <a:pt x="0" y="597"/>
                  </a:lnTo>
                  <a:lnTo>
                    <a:pt x="0" y="2717"/>
                  </a:lnTo>
                  <a:lnTo>
                    <a:pt x="2936" y="3313"/>
                  </a:lnTo>
                  <a:lnTo>
                    <a:pt x="3504" y="3086"/>
                  </a:lnTo>
                  <a:lnTo>
                    <a:pt x="3504" y="199"/>
                  </a:lnTo>
                  <a:lnTo>
                    <a:pt x="2964" y="0"/>
                  </a:lnTo>
                  <a:close/>
                  <a:moveTo>
                    <a:pt x="1212" y="2296"/>
                  </a:moveTo>
                  <a:lnTo>
                    <a:pt x="630" y="2159"/>
                  </a:lnTo>
                  <a:lnTo>
                    <a:pt x="630" y="1657"/>
                  </a:lnTo>
                  <a:lnTo>
                    <a:pt x="1212" y="1657"/>
                  </a:lnTo>
                  <a:lnTo>
                    <a:pt x="1212" y="2296"/>
                  </a:lnTo>
                  <a:close/>
                  <a:moveTo>
                    <a:pt x="1212" y="1581"/>
                  </a:moveTo>
                  <a:lnTo>
                    <a:pt x="630" y="1581"/>
                  </a:lnTo>
                  <a:lnTo>
                    <a:pt x="630" y="1098"/>
                  </a:lnTo>
                  <a:lnTo>
                    <a:pt x="1212" y="971"/>
                  </a:lnTo>
                  <a:lnTo>
                    <a:pt x="1212" y="1581"/>
                  </a:lnTo>
                  <a:close/>
                  <a:moveTo>
                    <a:pt x="2225" y="2471"/>
                  </a:moveTo>
                  <a:lnTo>
                    <a:pt x="1298" y="2296"/>
                  </a:lnTo>
                  <a:lnTo>
                    <a:pt x="1298" y="1657"/>
                  </a:lnTo>
                  <a:lnTo>
                    <a:pt x="2225" y="1657"/>
                  </a:lnTo>
                  <a:lnTo>
                    <a:pt x="2225" y="2471"/>
                  </a:lnTo>
                  <a:close/>
                  <a:moveTo>
                    <a:pt x="2225" y="1581"/>
                  </a:moveTo>
                  <a:lnTo>
                    <a:pt x="1298" y="1581"/>
                  </a:lnTo>
                  <a:lnTo>
                    <a:pt x="1298" y="971"/>
                  </a:lnTo>
                  <a:lnTo>
                    <a:pt x="2225" y="776"/>
                  </a:lnTo>
                  <a:lnTo>
                    <a:pt x="2225" y="15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4" name="Freeform 6"/>
            <p:cNvSpPr>
              <a:spLocks/>
            </p:cNvSpPr>
            <p:nvPr/>
          </p:nvSpPr>
          <p:spPr bwMode="auto">
            <a:xfrm>
              <a:off x="2947" y="139"/>
              <a:ext cx="1150" cy="1117"/>
            </a:xfrm>
            <a:custGeom>
              <a:avLst/>
              <a:gdLst>
                <a:gd name="T0" fmla="*/ 46 w 486"/>
                <a:gd name="T1" fmla="*/ 458 h 472"/>
                <a:gd name="T2" fmla="*/ 46 w 486"/>
                <a:gd name="T3" fmla="*/ 254 h 472"/>
                <a:gd name="T4" fmla="*/ 253 w 486"/>
                <a:gd name="T5" fmla="*/ 46 h 472"/>
                <a:gd name="T6" fmla="*/ 446 w 486"/>
                <a:gd name="T7" fmla="*/ 210 h 472"/>
                <a:gd name="T8" fmla="*/ 446 w 486"/>
                <a:gd name="T9" fmla="*/ 380 h 472"/>
                <a:gd name="T10" fmla="*/ 486 w 486"/>
                <a:gd name="T11" fmla="*/ 376 h 472"/>
                <a:gd name="T12" fmla="*/ 486 w 486"/>
                <a:gd name="T13" fmla="*/ 196 h 472"/>
                <a:gd name="T14" fmla="*/ 243 w 486"/>
                <a:gd name="T15" fmla="*/ 0 h 472"/>
                <a:gd name="T16" fmla="*/ 0 w 486"/>
                <a:gd name="T17" fmla="*/ 252 h 472"/>
                <a:gd name="T18" fmla="*/ 0 w 486"/>
                <a:gd name="T19" fmla="*/ 472 h 472"/>
                <a:gd name="T20" fmla="*/ 46 w 486"/>
                <a:gd name="T21" fmla="*/ 45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472">
                  <a:moveTo>
                    <a:pt x="46" y="458"/>
                  </a:moveTo>
                  <a:cubicBezTo>
                    <a:pt x="46" y="254"/>
                    <a:pt x="46" y="254"/>
                    <a:pt x="46" y="254"/>
                  </a:cubicBezTo>
                  <a:cubicBezTo>
                    <a:pt x="46" y="254"/>
                    <a:pt x="81" y="46"/>
                    <a:pt x="253" y="46"/>
                  </a:cubicBezTo>
                  <a:cubicBezTo>
                    <a:pt x="427" y="46"/>
                    <a:pt x="446" y="210"/>
                    <a:pt x="446" y="210"/>
                  </a:cubicBezTo>
                  <a:cubicBezTo>
                    <a:pt x="446" y="380"/>
                    <a:pt x="446" y="380"/>
                    <a:pt x="446" y="380"/>
                  </a:cubicBezTo>
                  <a:cubicBezTo>
                    <a:pt x="486" y="376"/>
                    <a:pt x="486" y="376"/>
                    <a:pt x="486" y="376"/>
                  </a:cubicBezTo>
                  <a:cubicBezTo>
                    <a:pt x="486" y="196"/>
                    <a:pt x="486" y="196"/>
                    <a:pt x="486" y="196"/>
                  </a:cubicBezTo>
                  <a:cubicBezTo>
                    <a:pt x="486" y="196"/>
                    <a:pt x="465" y="0"/>
                    <a:pt x="243" y="0"/>
                  </a:cubicBezTo>
                  <a:cubicBezTo>
                    <a:pt x="45" y="0"/>
                    <a:pt x="0" y="252"/>
                    <a:pt x="0" y="252"/>
                  </a:cubicBezTo>
                  <a:cubicBezTo>
                    <a:pt x="0" y="472"/>
                    <a:pt x="0" y="472"/>
                    <a:pt x="0" y="472"/>
                  </a:cubicBezTo>
                  <a:lnTo>
                    <a:pt x="46" y="4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5" name="Freeform 7"/>
            <p:cNvSpPr>
              <a:spLocks/>
            </p:cNvSpPr>
            <p:nvPr/>
          </p:nvSpPr>
          <p:spPr bwMode="auto">
            <a:xfrm>
              <a:off x="3583" y="464"/>
              <a:ext cx="344" cy="653"/>
            </a:xfrm>
            <a:custGeom>
              <a:avLst/>
              <a:gdLst>
                <a:gd name="T0" fmla="*/ 36 w 145"/>
                <a:gd name="T1" fmla="*/ 274 h 276"/>
                <a:gd name="T2" fmla="*/ 36 w 145"/>
                <a:gd name="T3" fmla="*/ 159 h 276"/>
                <a:gd name="T4" fmla="*/ 145 w 145"/>
                <a:gd name="T5" fmla="*/ 29 h 276"/>
                <a:gd name="T6" fmla="*/ 129 w 145"/>
                <a:gd name="T7" fmla="*/ 0 h 276"/>
                <a:gd name="T8" fmla="*/ 0 w 145"/>
                <a:gd name="T9" fmla="*/ 141 h 276"/>
                <a:gd name="T10" fmla="*/ 0 w 145"/>
                <a:gd name="T11" fmla="*/ 276 h 276"/>
                <a:gd name="T12" fmla="*/ 36 w 145"/>
                <a:gd name="T13" fmla="*/ 274 h 276"/>
              </a:gdLst>
              <a:ahLst/>
              <a:cxnLst>
                <a:cxn ang="0">
                  <a:pos x="T0" y="T1"/>
                </a:cxn>
                <a:cxn ang="0">
                  <a:pos x="T2" y="T3"/>
                </a:cxn>
                <a:cxn ang="0">
                  <a:pos x="T4" y="T5"/>
                </a:cxn>
                <a:cxn ang="0">
                  <a:pos x="T6" y="T7"/>
                </a:cxn>
                <a:cxn ang="0">
                  <a:pos x="T8" y="T9"/>
                </a:cxn>
                <a:cxn ang="0">
                  <a:pos x="T10" y="T11"/>
                </a:cxn>
                <a:cxn ang="0">
                  <a:pos x="T12" y="T13"/>
                </a:cxn>
              </a:cxnLst>
              <a:rect l="0" t="0" r="r" b="b"/>
              <a:pathLst>
                <a:path w="145" h="276">
                  <a:moveTo>
                    <a:pt x="36" y="274"/>
                  </a:moveTo>
                  <a:cubicBezTo>
                    <a:pt x="36" y="159"/>
                    <a:pt x="36" y="159"/>
                    <a:pt x="36" y="159"/>
                  </a:cubicBezTo>
                  <a:cubicBezTo>
                    <a:pt x="36" y="159"/>
                    <a:pt x="47" y="75"/>
                    <a:pt x="145" y="29"/>
                  </a:cubicBezTo>
                  <a:cubicBezTo>
                    <a:pt x="129" y="0"/>
                    <a:pt x="129" y="0"/>
                    <a:pt x="129" y="0"/>
                  </a:cubicBezTo>
                  <a:cubicBezTo>
                    <a:pt x="129" y="0"/>
                    <a:pt x="0" y="52"/>
                    <a:pt x="0" y="141"/>
                  </a:cubicBezTo>
                  <a:cubicBezTo>
                    <a:pt x="0" y="230"/>
                    <a:pt x="0" y="276"/>
                    <a:pt x="0" y="276"/>
                  </a:cubicBezTo>
                  <a:lnTo>
                    <a:pt x="36"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6" name="Freeform 8"/>
            <p:cNvSpPr>
              <a:spLocks/>
            </p:cNvSpPr>
            <p:nvPr/>
          </p:nvSpPr>
          <p:spPr bwMode="auto">
            <a:xfrm>
              <a:off x="4087" y="421"/>
              <a:ext cx="438" cy="544"/>
            </a:xfrm>
            <a:custGeom>
              <a:avLst/>
              <a:gdLst>
                <a:gd name="T0" fmla="*/ 17 w 185"/>
                <a:gd name="T1" fmla="*/ 37 h 230"/>
                <a:gd name="T2" fmla="*/ 151 w 185"/>
                <a:gd name="T3" fmla="*/ 145 h 230"/>
                <a:gd name="T4" fmla="*/ 151 w 185"/>
                <a:gd name="T5" fmla="*/ 227 h 230"/>
                <a:gd name="T6" fmla="*/ 185 w 185"/>
                <a:gd name="T7" fmla="*/ 223 h 230"/>
                <a:gd name="T8" fmla="*/ 185 w 185"/>
                <a:gd name="T9" fmla="*/ 132 h 230"/>
                <a:gd name="T10" fmla="*/ 17 w 185"/>
                <a:gd name="T11" fmla="*/ 2 h 230"/>
                <a:gd name="T12" fmla="*/ 0 w 185"/>
                <a:gd name="T13" fmla="*/ 2 h 230"/>
                <a:gd name="T14" fmla="*/ 17 w 185"/>
                <a:gd name="T15" fmla="*/ 37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230">
                  <a:moveTo>
                    <a:pt x="17" y="37"/>
                  </a:moveTo>
                  <a:cubicBezTo>
                    <a:pt x="17" y="37"/>
                    <a:pt x="151" y="60"/>
                    <a:pt x="151" y="145"/>
                  </a:cubicBezTo>
                  <a:cubicBezTo>
                    <a:pt x="152" y="230"/>
                    <a:pt x="151" y="227"/>
                    <a:pt x="151" y="227"/>
                  </a:cubicBezTo>
                  <a:cubicBezTo>
                    <a:pt x="185" y="223"/>
                    <a:pt x="185" y="223"/>
                    <a:pt x="185" y="223"/>
                  </a:cubicBezTo>
                  <a:cubicBezTo>
                    <a:pt x="185" y="132"/>
                    <a:pt x="185" y="132"/>
                    <a:pt x="185" y="132"/>
                  </a:cubicBezTo>
                  <a:cubicBezTo>
                    <a:pt x="185" y="132"/>
                    <a:pt x="175" y="32"/>
                    <a:pt x="17" y="2"/>
                  </a:cubicBezTo>
                  <a:cubicBezTo>
                    <a:pt x="3" y="0"/>
                    <a:pt x="0" y="2"/>
                    <a:pt x="0" y="2"/>
                  </a:cubicBezTo>
                  <a:lnTo>
                    <a:pt x="17"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grpSp>
      <p:sp>
        <p:nvSpPr>
          <p:cNvPr id="17" name="TextBox 16"/>
          <p:cNvSpPr txBox="1"/>
          <p:nvPr/>
        </p:nvSpPr>
        <p:spPr>
          <a:xfrm>
            <a:off x="6947639" y="4411662"/>
            <a:ext cx="4425488" cy="683264"/>
          </a:xfrm>
          <a:prstGeom prst="rect">
            <a:avLst/>
          </a:prstGeom>
          <a:noFill/>
        </p:spPr>
        <p:txBody>
          <a:bodyPr wrap="square" lIns="182880" tIns="146304" rIns="182880" bIns="146304" rtlCol="0">
            <a:spAutoFit/>
          </a:bodyPr>
          <a:lstStyle/>
          <a:p>
            <a:pPr algn="ctr">
              <a:lnSpc>
                <a:spcPct val="90000"/>
              </a:lnSpc>
              <a:spcAft>
                <a:spcPts val="600"/>
              </a:spcAft>
            </a:pPr>
            <a:r>
              <a:rPr lang="en-US" sz="2800" dirty="0">
                <a:gradFill>
                  <a:gsLst>
                    <a:gs pos="2917">
                      <a:srgbClr val="404040"/>
                    </a:gs>
                    <a:gs pos="30000">
                      <a:srgbClr val="404040"/>
                    </a:gs>
                  </a:gsLst>
                  <a:lin ang="5400000" scaled="0"/>
                </a:gradFill>
                <a:latin typeface="Segoe UI Light"/>
              </a:rPr>
              <a:t>Local service application</a:t>
            </a:r>
          </a:p>
        </p:txBody>
      </p:sp>
      <p:grpSp>
        <p:nvGrpSpPr>
          <p:cNvPr id="23" name="Group 22"/>
          <p:cNvGrpSpPr/>
          <p:nvPr/>
        </p:nvGrpSpPr>
        <p:grpSpPr>
          <a:xfrm>
            <a:off x="4135638" y="3224361"/>
            <a:ext cx="2224366" cy="167640"/>
            <a:chOff x="2888654" y="3413760"/>
            <a:chExt cx="2224366" cy="167640"/>
          </a:xfrm>
        </p:grpSpPr>
        <p:cxnSp>
          <p:nvCxnSpPr>
            <p:cNvPr id="24" name="Straight Connector 23"/>
            <p:cNvCxnSpPr/>
            <p:nvPr/>
          </p:nvCxnSpPr>
          <p:spPr>
            <a:xfrm>
              <a:off x="2888654" y="3497262"/>
              <a:ext cx="2142069" cy="0"/>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Oval 24"/>
            <p:cNvSpPr/>
            <p:nvPr/>
          </p:nvSpPr>
          <p:spPr bwMode="auto">
            <a:xfrm>
              <a:off x="4945380" y="3413760"/>
              <a:ext cx="167640" cy="16764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cxnSp>
        <p:nvCxnSpPr>
          <p:cNvPr id="30" name="Straight Connector 29"/>
          <p:cNvCxnSpPr/>
          <p:nvPr/>
        </p:nvCxnSpPr>
        <p:spPr>
          <a:xfrm flipH="1">
            <a:off x="6294437" y="3307863"/>
            <a:ext cx="2408851" cy="0"/>
          </a:xfrm>
          <a:prstGeom prst="line">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499531" y="2683443"/>
            <a:ext cx="4425488" cy="544765"/>
          </a:xfrm>
          <a:prstGeom prst="rect">
            <a:avLst/>
          </a:prstGeom>
          <a:noFill/>
        </p:spPr>
        <p:txBody>
          <a:bodyPr wrap="square" lIns="182880" tIns="146304" rIns="182880" bIns="146304" rtlCol="0">
            <a:spAutoFit/>
          </a:bodyPr>
          <a:lstStyle/>
          <a:p>
            <a:pPr algn="ctr">
              <a:lnSpc>
                <a:spcPct val="90000"/>
              </a:lnSpc>
              <a:spcAft>
                <a:spcPts val="600"/>
              </a:spcAft>
            </a:pPr>
            <a:r>
              <a:rPr lang="en-US" dirty="0">
                <a:gradFill>
                  <a:gsLst>
                    <a:gs pos="70796">
                      <a:srgbClr val="00188F"/>
                    </a:gs>
                    <a:gs pos="30000">
                      <a:srgbClr val="00188F"/>
                    </a:gs>
                  </a:gsLst>
                  <a:lin ang="5400000" scaled="0"/>
                </a:gradFill>
              </a:rPr>
              <a:t>Network endpoint</a:t>
            </a:r>
          </a:p>
        </p:txBody>
      </p:sp>
      <p:grpSp>
        <p:nvGrpSpPr>
          <p:cNvPr id="32" name="Group 31"/>
          <p:cNvGrpSpPr/>
          <p:nvPr/>
        </p:nvGrpSpPr>
        <p:grpSpPr>
          <a:xfrm>
            <a:off x="8702399" y="2428480"/>
            <a:ext cx="1164535" cy="1537122"/>
            <a:chOff x="8702399" y="2428480"/>
            <a:chExt cx="1164535" cy="1537122"/>
          </a:xfrm>
        </p:grpSpPr>
        <p:sp>
          <p:nvSpPr>
            <p:cNvPr id="34" name="Freeform 73"/>
            <p:cNvSpPr>
              <a:spLocks noChangeAspect="1"/>
            </p:cNvSpPr>
            <p:nvPr/>
          </p:nvSpPr>
          <p:spPr bwMode="auto">
            <a:xfrm flipH="1">
              <a:off x="8955182" y="2774740"/>
              <a:ext cx="671721" cy="817746"/>
            </a:xfrm>
            <a:custGeom>
              <a:avLst/>
              <a:gdLst>
                <a:gd name="T0" fmla="*/ 511 w 662"/>
                <a:gd name="T1" fmla="*/ 184 h 806"/>
                <a:gd name="T2" fmla="*/ 435 w 662"/>
                <a:gd name="T3" fmla="*/ 124 h 806"/>
                <a:gd name="T4" fmla="*/ 435 w 662"/>
                <a:gd name="T5" fmla="*/ 0 h 806"/>
                <a:gd name="T6" fmla="*/ 364 w 662"/>
                <a:gd name="T7" fmla="*/ 140 h 806"/>
                <a:gd name="T8" fmla="*/ 375 w 662"/>
                <a:gd name="T9" fmla="*/ 247 h 806"/>
                <a:gd name="T10" fmla="*/ 305 w 662"/>
                <a:gd name="T11" fmla="*/ 360 h 806"/>
                <a:gd name="T12" fmla="*/ 19 w 662"/>
                <a:gd name="T13" fmla="*/ 712 h 806"/>
                <a:gd name="T14" fmla="*/ 24 w 662"/>
                <a:gd name="T15" fmla="*/ 787 h 806"/>
                <a:gd name="T16" fmla="*/ 97 w 662"/>
                <a:gd name="T17" fmla="*/ 782 h 806"/>
                <a:gd name="T18" fmla="*/ 455 w 662"/>
                <a:gd name="T19" fmla="*/ 338 h 806"/>
                <a:gd name="T20" fmla="*/ 555 w 662"/>
                <a:gd name="T21" fmla="*/ 275 h 806"/>
                <a:gd name="T22" fmla="*/ 662 w 662"/>
                <a:gd name="T23" fmla="*/ 130 h 806"/>
                <a:gd name="T24" fmla="*/ 589 w 662"/>
                <a:gd name="T25" fmla="*/ 0 h 806"/>
                <a:gd name="T26" fmla="*/ 589 w 662"/>
                <a:gd name="T27" fmla="*/ 122 h 806"/>
                <a:gd name="T28" fmla="*/ 511 w 662"/>
                <a:gd name="T29" fmla="*/ 184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2" h="806">
                  <a:moveTo>
                    <a:pt x="511" y="184"/>
                  </a:moveTo>
                  <a:cubicBezTo>
                    <a:pt x="435" y="124"/>
                    <a:pt x="435" y="124"/>
                    <a:pt x="435" y="124"/>
                  </a:cubicBezTo>
                  <a:cubicBezTo>
                    <a:pt x="435" y="0"/>
                    <a:pt x="435" y="0"/>
                    <a:pt x="435" y="0"/>
                  </a:cubicBezTo>
                  <a:cubicBezTo>
                    <a:pt x="403" y="16"/>
                    <a:pt x="350" y="68"/>
                    <a:pt x="364" y="140"/>
                  </a:cubicBezTo>
                  <a:cubicBezTo>
                    <a:pt x="365" y="162"/>
                    <a:pt x="382" y="217"/>
                    <a:pt x="375" y="247"/>
                  </a:cubicBezTo>
                  <a:cubicBezTo>
                    <a:pt x="365" y="287"/>
                    <a:pt x="362" y="288"/>
                    <a:pt x="305" y="360"/>
                  </a:cubicBezTo>
                  <a:cubicBezTo>
                    <a:pt x="19" y="712"/>
                    <a:pt x="19" y="712"/>
                    <a:pt x="19" y="712"/>
                  </a:cubicBezTo>
                  <a:cubicBezTo>
                    <a:pt x="0" y="734"/>
                    <a:pt x="2" y="767"/>
                    <a:pt x="24" y="787"/>
                  </a:cubicBezTo>
                  <a:cubicBezTo>
                    <a:pt x="45" y="806"/>
                    <a:pt x="78" y="804"/>
                    <a:pt x="97" y="782"/>
                  </a:cubicBezTo>
                  <a:cubicBezTo>
                    <a:pt x="455" y="338"/>
                    <a:pt x="455" y="338"/>
                    <a:pt x="455" y="338"/>
                  </a:cubicBezTo>
                  <a:cubicBezTo>
                    <a:pt x="477" y="310"/>
                    <a:pt x="519" y="285"/>
                    <a:pt x="555" y="275"/>
                  </a:cubicBezTo>
                  <a:cubicBezTo>
                    <a:pt x="617" y="256"/>
                    <a:pt x="662" y="198"/>
                    <a:pt x="662" y="130"/>
                  </a:cubicBezTo>
                  <a:cubicBezTo>
                    <a:pt x="662" y="74"/>
                    <a:pt x="631" y="22"/>
                    <a:pt x="589" y="0"/>
                  </a:cubicBezTo>
                  <a:cubicBezTo>
                    <a:pt x="589" y="122"/>
                    <a:pt x="589" y="122"/>
                    <a:pt x="589" y="122"/>
                  </a:cubicBezTo>
                  <a:lnTo>
                    <a:pt x="511" y="1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14363"/>
              <a:endParaRPr lang="en-US" sz="1700">
                <a:solidFill>
                  <a:srgbClr val="FFFFFF"/>
                </a:solidFill>
              </a:endParaRPr>
            </a:p>
          </p:txBody>
        </p:sp>
        <p:sp>
          <p:nvSpPr>
            <p:cNvPr id="35" name="Rounded Rectangle 34"/>
            <p:cNvSpPr/>
            <p:nvPr/>
          </p:nvSpPr>
          <p:spPr bwMode="auto">
            <a:xfrm>
              <a:off x="8702399" y="2428480"/>
              <a:ext cx="1164535" cy="1537122"/>
            </a:xfrm>
            <a:prstGeom prst="roundRect">
              <a:avLst/>
            </a:prstGeom>
            <a:noFill/>
            <a:ln w="381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40673824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CheckNetIsolation.exe</a:t>
            </a:r>
          </a:p>
          <a:p>
            <a:r>
              <a:rPr lang="en-US" dirty="0" err="1"/>
              <a:t>NetworkIsolationSetAppContainerConfig</a:t>
            </a:r>
            <a:r>
              <a:rPr lang="en-US" dirty="0"/>
              <a:t> function</a:t>
            </a:r>
          </a:p>
          <a:p>
            <a:r>
              <a:rPr lang="en-US" dirty="0"/>
              <a:t>loopback.codeplex.com</a:t>
            </a:r>
          </a:p>
        </p:txBody>
      </p:sp>
      <p:sp>
        <p:nvSpPr>
          <p:cNvPr id="17" name="Title 16"/>
          <p:cNvSpPr>
            <a:spLocks noGrp="1"/>
          </p:cNvSpPr>
          <p:nvPr>
            <p:ph type="title"/>
          </p:nvPr>
        </p:nvSpPr>
        <p:spPr/>
        <p:txBody>
          <a:bodyPr/>
          <a:lstStyle/>
          <a:p>
            <a:r>
              <a:rPr lang="en-US"/>
              <a:t>Mechanisms to disable the firewall</a:t>
            </a:r>
            <a:endParaRPr lang="en-US" dirty="0"/>
          </a:p>
        </p:txBody>
      </p:sp>
    </p:spTree>
    <p:extLst>
      <p:ext uri="{BB962C8B-B14F-4D97-AF65-F5344CB8AC3E}">
        <p14:creationId xmlns:p14="http://schemas.microsoft.com/office/powerpoint/2010/main" val="122565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a:t>CheckNetIsolation.exe</a:t>
            </a:r>
          </a:p>
          <a:p>
            <a:r>
              <a:rPr lang="en-US"/>
              <a:t>Inter-process Communication via WCF</a:t>
            </a:r>
          </a:p>
          <a:p>
            <a:r>
              <a:rPr lang="en-US"/>
              <a:t>Inter-process Communication with ASP.NET Web API &amp; SignalR</a:t>
            </a:r>
            <a:endParaRPr lang="en-US" dirty="0"/>
          </a:p>
        </p:txBody>
      </p:sp>
      <p:sp>
        <p:nvSpPr>
          <p:cNvPr id="4" name="Title 3"/>
          <p:cNvSpPr>
            <a:spLocks noGrp="1"/>
          </p:cNvSpPr>
          <p:nvPr>
            <p:ph type="ctrTitle"/>
          </p:nvPr>
        </p:nvSpPr>
        <p:spPr>
          <a:solidFill>
            <a:schemeClr val="accent3"/>
          </a:solidFill>
        </p:spPr>
        <p:txBody>
          <a:bodyPr/>
          <a:lstStyle/>
          <a:p>
            <a:r>
              <a:rPr lang="en-US"/>
              <a:t>Demos</a:t>
            </a:r>
            <a:endParaRPr lang="en-US" dirty="0"/>
          </a:p>
        </p:txBody>
      </p:sp>
    </p:spTree>
    <p:extLst>
      <p:ext uri="{BB962C8B-B14F-4D97-AF65-F5344CB8AC3E}">
        <p14:creationId xmlns:p14="http://schemas.microsoft.com/office/powerpoint/2010/main" val="165073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the full power of Windows from using Brokered WinRT Components.</a:t>
            </a:r>
          </a:p>
        </p:txBody>
      </p:sp>
    </p:spTree>
    <p:extLst>
      <p:ext uri="{BB962C8B-B14F-4D97-AF65-F5344CB8AC3E}">
        <p14:creationId xmlns:p14="http://schemas.microsoft.com/office/powerpoint/2010/main" val="285901088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Brokered WinRT Components get activated in a separate process outside of app container. </a:t>
            </a:r>
            <a:br>
              <a:rPr lang="en-US" dirty="0"/>
            </a:br>
            <a:endParaRPr lang="en-US" dirty="0"/>
          </a:p>
        </p:txBody>
      </p:sp>
    </p:spTree>
    <p:extLst>
      <p:ext uri="{BB962C8B-B14F-4D97-AF65-F5344CB8AC3E}">
        <p14:creationId xmlns:p14="http://schemas.microsoft.com/office/powerpoint/2010/main" val="214486374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2"/>
          </p:nvPr>
        </p:nvSpPr>
        <p:spPr/>
        <p:txBody>
          <a:bodyPr/>
          <a:lstStyle/>
          <a:p>
            <a:r>
              <a:rPr lang="en-US" dirty="0"/>
              <a:t>Harry Pierson</a:t>
            </a:r>
          </a:p>
          <a:p>
            <a:r>
              <a:rPr lang="en-US" dirty="0"/>
              <a:t>harry.pierson@microsoft.com</a:t>
            </a:r>
          </a:p>
          <a:p>
            <a:r>
              <a:rPr lang="en-US" dirty="0"/>
              <a:t>@</a:t>
            </a:r>
            <a:r>
              <a:rPr lang="en-US" dirty="0" err="1"/>
              <a:t>devhawk</a:t>
            </a:r>
            <a:endParaRPr lang="en-US" dirty="0"/>
          </a:p>
          <a:p>
            <a:r>
              <a:rPr lang="en-US" dirty="0"/>
              <a:t>Senior Development Engineer, Windows</a:t>
            </a:r>
          </a:p>
        </p:txBody>
      </p:sp>
      <p:sp>
        <p:nvSpPr>
          <p:cNvPr id="2" name="Title 1"/>
          <p:cNvSpPr>
            <a:spLocks noGrp="1"/>
          </p:cNvSpPr>
          <p:nvPr>
            <p:ph type="title"/>
          </p:nvPr>
        </p:nvSpPr>
        <p:spPr/>
        <p:txBody>
          <a:bodyPr/>
          <a:lstStyle/>
          <a:p>
            <a:r>
              <a:rPr lang="en-US" dirty="0"/>
              <a:t>Respecting your Investments: </a:t>
            </a:r>
            <a:br>
              <a:rPr lang="en-US" dirty="0"/>
            </a:br>
            <a:r>
              <a:rPr lang="en-US" dirty="0"/>
              <a:t>How to Leverage your Existing Code </a:t>
            </a:r>
            <a:br>
              <a:rPr lang="en-US" dirty="0"/>
            </a:br>
            <a:r>
              <a:rPr lang="en-US" dirty="0"/>
              <a:t>in a New Windows Runtime LOB App</a:t>
            </a:r>
            <a:br>
              <a:rPr lang="en-US" dirty="0"/>
            </a:br>
            <a:endParaRPr lang="en-US" dirty="0"/>
          </a:p>
        </p:txBody>
      </p:sp>
      <p:sp>
        <p:nvSpPr>
          <p:cNvPr id="4" name="Text Placeholder 3"/>
          <p:cNvSpPr>
            <a:spLocks noGrp="1"/>
          </p:cNvSpPr>
          <p:nvPr>
            <p:ph type="body" sz="quarter" idx="13"/>
          </p:nvPr>
        </p:nvSpPr>
        <p:spPr/>
        <p:txBody>
          <a:bodyPr/>
          <a:lstStyle/>
          <a:p>
            <a:r>
              <a:rPr lang="en-US" dirty="0"/>
              <a:t>2-515</a:t>
            </a:r>
          </a:p>
        </p:txBody>
      </p:sp>
    </p:spTree>
    <p:extLst>
      <p:ext uri="{BB962C8B-B14F-4D97-AF65-F5344CB8AC3E}">
        <p14:creationId xmlns:p14="http://schemas.microsoft.com/office/powerpoint/2010/main" val="111082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WinRT Components in Desktop Process</a:t>
            </a:r>
          </a:p>
        </p:txBody>
      </p:sp>
      <p:grpSp>
        <p:nvGrpSpPr>
          <p:cNvPr id="24" name="Group 23"/>
          <p:cNvGrpSpPr/>
          <p:nvPr/>
        </p:nvGrpSpPr>
        <p:grpSpPr>
          <a:xfrm>
            <a:off x="457201" y="1657350"/>
            <a:ext cx="4629150" cy="4629150"/>
            <a:chOff x="274638" y="1251067"/>
            <a:chExt cx="4978283" cy="4978283"/>
          </a:xfrm>
        </p:grpSpPr>
        <p:sp>
          <p:nvSpPr>
            <p:cNvPr id="9" name="Rectangle 8"/>
            <p:cNvSpPr/>
            <p:nvPr/>
          </p:nvSpPr>
          <p:spPr bwMode="auto">
            <a:xfrm>
              <a:off x="274638" y="1251067"/>
              <a:ext cx="4978283" cy="49782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354404" y="3791672"/>
              <a:ext cx="4818752" cy="743981"/>
            </a:xfrm>
            <a:prstGeom prst="rect">
              <a:avLst/>
            </a:prstGeom>
            <a:noFill/>
          </p:spPr>
          <p:txBody>
            <a:bodyPr wrap="square" lIns="182880" tIns="146304" rIns="182880" bIns="146304" rtlCol="0">
              <a:spAutoFit/>
            </a:bodyPr>
            <a:lstStyle/>
            <a:p>
              <a:pPr algn="ctr" fontAlgn="base">
                <a:lnSpc>
                  <a:spcPct val="90000"/>
                </a:lnSpc>
                <a:spcBef>
                  <a:spcPct val="0"/>
                </a:spcBef>
                <a:spcAft>
                  <a:spcPts val="600"/>
                </a:spcAft>
              </a:pPr>
              <a:r>
                <a:rPr lang="en-US" sz="2800" dirty="0">
                  <a:gradFill>
                    <a:gsLst>
                      <a:gs pos="17699">
                        <a:srgbClr val="FFFFFF"/>
                      </a:gs>
                      <a:gs pos="39000">
                        <a:srgbClr val="FFFFFF"/>
                      </a:gs>
                    </a:gsLst>
                    <a:lin ang="5400000" scaled="0"/>
                  </a:gradFill>
                  <a:latin typeface="Segoe UI Light"/>
                </a:rPr>
                <a:t>Side Loaded </a:t>
              </a:r>
              <a:r>
                <a:rPr lang="en-US" sz="2800" dirty="0" err="1">
                  <a:gradFill>
                    <a:gsLst>
                      <a:gs pos="17699">
                        <a:srgbClr val="FFFFFF"/>
                      </a:gs>
                      <a:gs pos="39000">
                        <a:srgbClr val="FFFFFF"/>
                      </a:gs>
                    </a:gsLst>
                    <a:lin ang="5400000" scaled="0"/>
                  </a:gradFill>
                  <a:latin typeface="Segoe UI Light"/>
                </a:rPr>
                <a:t>WinRT</a:t>
              </a:r>
              <a:r>
                <a:rPr lang="en-US" sz="2800" dirty="0">
                  <a:gradFill>
                    <a:gsLst>
                      <a:gs pos="17699">
                        <a:srgbClr val="FFFFFF"/>
                      </a:gs>
                      <a:gs pos="39000">
                        <a:srgbClr val="FFFFFF"/>
                      </a:gs>
                    </a:gsLst>
                    <a:lin ang="5400000" scaled="0"/>
                  </a:gradFill>
                  <a:latin typeface="Segoe UI Light"/>
                </a:rPr>
                <a:t> app</a:t>
              </a:r>
            </a:p>
          </p:txBody>
        </p:sp>
        <p:sp>
          <p:nvSpPr>
            <p:cNvPr id="15" name="TextBox 14"/>
            <p:cNvSpPr txBox="1"/>
            <p:nvPr/>
          </p:nvSpPr>
          <p:spPr>
            <a:xfrm>
              <a:off x="354404" y="2325268"/>
              <a:ext cx="4818752" cy="1129377"/>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17699">
                        <a:srgbClr val="FFFFFF"/>
                      </a:gs>
                      <a:gs pos="39000">
                        <a:srgbClr val="FFFFFF"/>
                      </a:gs>
                    </a:gsLst>
                    <a:lin ang="5400000" scaled="0"/>
                  </a:gradFill>
                  <a:latin typeface="Consolas" panose="020B0609020204030204" pitchFamily="49" charset="0"/>
                  <a:cs typeface="Consolas" panose="020B0609020204030204" pitchFamily="49" charset="0"/>
                </a:rPr>
                <a:t>new </a:t>
              </a:r>
              <a:r>
                <a:rPr lang="en-US" sz="2400" dirty="0" err="1">
                  <a:gradFill>
                    <a:gsLst>
                      <a:gs pos="17699">
                        <a:srgbClr val="FFFFFF"/>
                      </a:gs>
                      <a:gs pos="39000">
                        <a:srgbClr val="FFFFFF"/>
                      </a:gs>
                    </a:gsLst>
                    <a:lin ang="5400000" scaled="0"/>
                  </a:gradFill>
                  <a:latin typeface="Consolas" panose="020B0609020204030204" pitchFamily="49" charset="0"/>
                  <a:cs typeface="Consolas" panose="020B0609020204030204" pitchFamily="49" charset="0"/>
                </a:rPr>
                <a:t>NWindRT.DAL</a:t>
              </a:r>
              <a:endParaRPr lang="en-US" sz="2400" dirty="0">
                <a:gradFill>
                  <a:gsLst>
                    <a:gs pos="17699">
                      <a:srgbClr val="FFFFFF"/>
                    </a:gs>
                    <a:gs pos="39000">
                      <a:srgbClr val="FFFFFF"/>
                    </a:gs>
                  </a:gsLst>
                  <a:lin ang="5400000" scaled="0"/>
                </a:gradFill>
                <a:latin typeface="Consolas" panose="020B0609020204030204" pitchFamily="49" charset="0"/>
                <a:cs typeface="Consolas" panose="020B0609020204030204" pitchFamily="49" charset="0"/>
              </a:endParaRPr>
            </a:p>
            <a:p>
              <a:pPr>
                <a:lnSpc>
                  <a:spcPct val="90000"/>
                </a:lnSpc>
                <a:spcAft>
                  <a:spcPts val="600"/>
                </a:spcAft>
              </a:pPr>
              <a:r>
                <a:rPr lang="en-US" sz="2400" dirty="0">
                  <a:gradFill>
                    <a:gsLst>
                      <a:gs pos="17699">
                        <a:srgbClr val="FFFFFF"/>
                      </a:gs>
                      <a:gs pos="39000">
                        <a:srgbClr val="FFFFFF"/>
                      </a:gs>
                    </a:gsLst>
                    <a:lin ang="5400000" scaled="0"/>
                  </a:gradFill>
                  <a:latin typeface="Consolas" panose="020B0609020204030204" pitchFamily="49" charset="0"/>
                  <a:cs typeface="Consolas" panose="020B0609020204030204" pitchFamily="49" charset="0"/>
                </a:rPr>
                <a:t>    .Connection();</a:t>
              </a:r>
            </a:p>
          </p:txBody>
        </p:sp>
      </p:grpSp>
      <p:sp>
        <p:nvSpPr>
          <p:cNvPr id="18" name="Rectangle 17"/>
          <p:cNvSpPr/>
          <p:nvPr/>
        </p:nvSpPr>
        <p:spPr bwMode="auto">
          <a:xfrm>
            <a:off x="7377229" y="1657350"/>
            <a:ext cx="4629150" cy="4629150"/>
          </a:xfrm>
          <a:prstGeom prst="rect">
            <a:avLst/>
          </a:prstGeom>
          <a:solidFill>
            <a:schemeClr val="accent1">
              <a:alpha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28319">
                      <a:srgbClr val="00188F"/>
                    </a:gs>
                    <a:gs pos="62000">
                      <a:srgbClr val="00188F"/>
                    </a:gs>
                  </a:gsLst>
                  <a:lin ang="5400000" scaled="0"/>
                </a:gradFill>
              </a:rPr>
              <a:t>System provided dllhost.exe</a:t>
            </a:r>
          </a:p>
        </p:txBody>
      </p:sp>
      <p:sp>
        <p:nvSpPr>
          <p:cNvPr id="20" name="Rectangle 19"/>
          <p:cNvSpPr/>
          <p:nvPr/>
        </p:nvSpPr>
        <p:spPr bwMode="auto">
          <a:xfrm>
            <a:off x="7879668" y="2112235"/>
            <a:ext cx="3645168" cy="3645168"/>
          </a:xfrm>
          <a:prstGeom prst="rect">
            <a:avLst/>
          </a:prstGeom>
          <a:solidFill>
            <a:schemeClr val="accent1">
              <a:alpha val="2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28319">
                      <a:srgbClr val="00188F"/>
                    </a:gs>
                    <a:gs pos="62000">
                      <a:srgbClr val="00188F"/>
                    </a:gs>
                  </a:gsLst>
                  <a:lin ang="5400000" scaled="0"/>
                </a:gradFill>
              </a:rPr>
              <a:t>clrhost.dll</a:t>
            </a:r>
          </a:p>
        </p:txBody>
      </p:sp>
      <p:sp>
        <p:nvSpPr>
          <p:cNvPr id="21" name="Rectangle 20"/>
          <p:cNvSpPr/>
          <p:nvPr/>
        </p:nvSpPr>
        <p:spPr bwMode="auto">
          <a:xfrm>
            <a:off x="8363641" y="2550402"/>
            <a:ext cx="2697349" cy="2697349"/>
          </a:xfrm>
          <a:prstGeom prst="rect">
            <a:avLst/>
          </a:prstGeom>
          <a:solidFill>
            <a:schemeClr val="accent1">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err="1">
                <a:gradFill>
                  <a:gsLst>
                    <a:gs pos="28319">
                      <a:srgbClr val="00188F"/>
                    </a:gs>
                    <a:gs pos="62000">
                      <a:srgbClr val="00188F"/>
                    </a:gs>
                  </a:gsLst>
                  <a:lin ang="5400000" scaled="0"/>
                </a:gradFill>
              </a:rPr>
              <a:t>MyAssembly.winmd</a:t>
            </a:r>
            <a:endParaRPr lang="en-US" sz="2000" dirty="0">
              <a:gradFill>
                <a:gsLst>
                  <a:gs pos="28319">
                    <a:srgbClr val="00188F"/>
                  </a:gs>
                  <a:gs pos="62000">
                    <a:srgbClr val="00188F"/>
                  </a:gs>
                </a:gsLst>
                <a:lin ang="5400000" scaled="0"/>
              </a:gradFill>
            </a:endParaRPr>
          </a:p>
        </p:txBody>
      </p:sp>
      <p:sp>
        <p:nvSpPr>
          <p:cNvPr id="22" name="Rectangle 21"/>
          <p:cNvSpPr/>
          <p:nvPr/>
        </p:nvSpPr>
        <p:spPr bwMode="auto">
          <a:xfrm>
            <a:off x="8812517" y="2956792"/>
            <a:ext cx="1818266" cy="1818266"/>
          </a:xfrm>
          <a:prstGeom prst="rect">
            <a:avLst/>
          </a:prstGeom>
          <a:solidFill>
            <a:schemeClr val="accent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err="1">
                <a:gradFill>
                  <a:gsLst>
                    <a:gs pos="17699">
                      <a:srgbClr val="FFFFFF"/>
                    </a:gs>
                    <a:gs pos="39000">
                      <a:srgbClr val="FFFFFF"/>
                    </a:gs>
                  </a:gsLst>
                  <a:lin ang="5400000" scaled="0"/>
                </a:gradFill>
              </a:rPr>
              <a:t>OOPWinRT</a:t>
            </a:r>
            <a:br>
              <a:rPr lang="en-US" sz="2000" dirty="0">
                <a:gradFill>
                  <a:gsLst>
                    <a:gs pos="17699">
                      <a:srgbClr val="FFFFFF"/>
                    </a:gs>
                    <a:gs pos="39000">
                      <a:srgbClr val="FFFFFF"/>
                    </a:gs>
                  </a:gsLst>
                  <a:lin ang="5400000" scaled="0"/>
                </a:gradFill>
              </a:rPr>
            </a:br>
            <a:r>
              <a:rPr lang="en-US" sz="2000" dirty="0">
                <a:gradFill>
                  <a:gsLst>
                    <a:gs pos="17699">
                      <a:srgbClr val="FFFFFF"/>
                    </a:gs>
                    <a:gs pos="39000">
                      <a:srgbClr val="FFFFFF"/>
                    </a:gs>
                  </a:gsLst>
                  <a:lin ang="5400000" scaled="0"/>
                </a:gradFill>
              </a:rPr>
              <a:t>Class</a:t>
            </a:r>
          </a:p>
        </p:txBody>
      </p:sp>
      <p:cxnSp>
        <p:nvCxnSpPr>
          <p:cNvPr id="27" name="Straight Connector 26"/>
          <p:cNvCxnSpPr>
            <a:stCxn id="9" idx="3"/>
          </p:cNvCxnSpPr>
          <p:nvPr/>
        </p:nvCxnSpPr>
        <p:spPr>
          <a:xfrm>
            <a:off x="5086351" y="3971925"/>
            <a:ext cx="3875086" cy="47854"/>
          </a:xfrm>
          <a:prstGeom prst="line">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bwMode="auto">
          <a:xfrm>
            <a:off x="5145526" y="3059526"/>
            <a:ext cx="2172527" cy="81433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28319">
                      <a:srgbClr val="00188F"/>
                    </a:gs>
                    <a:gs pos="62000">
                      <a:srgbClr val="00188F"/>
                    </a:gs>
                  </a:gsLst>
                  <a:lin ang="5400000" scaled="0"/>
                </a:gradFill>
              </a:rPr>
              <a:t>Standard </a:t>
            </a:r>
            <a:r>
              <a:rPr lang="en-US" sz="2000" dirty="0" err="1">
                <a:gradFill>
                  <a:gsLst>
                    <a:gs pos="28319">
                      <a:srgbClr val="00188F"/>
                    </a:gs>
                    <a:gs pos="62000">
                      <a:srgbClr val="00188F"/>
                    </a:gs>
                  </a:gsLst>
                  <a:lin ang="5400000" scaled="0"/>
                </a:gradFill>
              </a:rPr>
              <a:t>WinRT</a:t>
            </a:r>
            <a:r>
              <a:rPr lang="en-US" sz="2000" dirty="0">
                <a:gradFill>
                  <a:gsLst>
                    <a:gs pos="28319">
                      <a:srgbClr val="00188F"/>
                    </a:gs>
                    <a:gs pos="62000">
                      <a:srgbClr val="00188F"/>
                    </a:gs>
                  </a:gsLst>
                  <a:lin ang="5400000" scaled="0"/>
                </a:gradFill>
              </a:rPr>
              <a:t> Marshaling</a:t>
            </a:r>
          </a:p>
        </p:txBody>
      </p:sp>
      <p:sp>
        <p:nvSpPr>
          <p:cNvPr id="29" name="Rectangle 28"/>
          <p:cNvSpPr/>
          <p:nvPr/>
        </p:nvSpPr>
        <p:spPr bwMode="auto">
          <a:xfrm>
            <a:off x="4912624" y="4096043"/>
            <a:ext cx="2582058" cy="81433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err="1">
                <a:gradFill>
                  <a:gsLst>
                    <a:gs pos="28319">
                      <a:srgbClr val="00188F"/>
                    </a:gs>
                    <a:gs pos="62000">
                      <a:srgbClr val="00188F"/>
                    </a:gs>
                  </a:gsLst>
                  <a:lin ang="5400000" scaled="0"/>
                </a:gradFill>
              </a:rPr>
              <a:t>RoActivateInstance</a:t>
            </a:r>
            <a:endParaRPr lang="en-US" sz="2000" dirty="0">
              <a:gradFill>
                <a:gsLst>
                  <a:gs pos="28319">
                    <a:srgbClr val="00188F"/>
                  </a:gs>
                  <a:gs pos="62000">
                    <a:srgbClr val="00188F"/>
                  </a:gs>
                </a:gsLst>
                <a:lin ang="5400000" scaled="0"/>
              </a:gradFill>
            </a:endParaRPr>
          </a:p>
        </p:txBody>
      </p:sp>
    </p:spTree>
    <p:extLst>
      <p:ext uri="{BB962C8B-B14F-4D97-AF65-F5344CB8AC3E}">
        <p14:creationId xmlns:p14="http://schemas.microsoft.com/office/powerpoint/2010/main" val="16267957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Brokered WinRT components require a globally registered proxy/stub for cross process communication. </a:t>
            </a:r>
          </a:p>
        </p:txBody>
      </p:sp>
    </p:spTree>
    <p:extLst>
      <p:ext uri="{BB962C8B-B14F-4D97-AF65-F5344CB8AC3E}">
        <p14:creationId xmlns:p14="http://schemas.microsoft.com/office/powerpoint/2010/main" val="327973180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Activatable</a:t>
            </a:r>
            <a:r>
              <a:rPr lang="en-US" dirty="0"/>
              <a:t> brokered WinRT components have to be registered manually in the </a:t>
            </a:r>
            <a:r>
              <a:rPr lang="en-US" dirty="0" err="1"/>
              <a:t>appx</a:t>
            </a:r>
            <a:r>
              <a:rPr lang="en-US" dirty="0"/>
              <a:t> manifest.</a:t>
            </a:r>
          </a:p>
        </p:txBody>
      </p:sp>
    </p:spTree>
    <p:extLst>
      <p:ext uri="{BB962C8B-B14F-4D97-AF65-F5344CB8AC3E}">
        <p14:creationId xmlns:p14="http://schemas.microsoft.com/office/powerpoint/2010/main" val="310955131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4431983"/>
          </a:xfrm>
        </p:spPr>
        <p:txBody>
          <a:bodyPr/>
          <a:lstStyle/>
          <a:p>
            <a:pPr marL="0" indent="0">
              <a:buNone/>
            </a:pPr>
            <a:r>
              <a:rPr lang="en-US" dirty="0"/>
              <a:t>&lt;</a:t>
            </a:r>
            <a:r>
              <a:rPr lang="en-US" dirty="0">
                <a:solidFill>
                  <a:srgbClr val="A31515"/>
                </a:solidFill>
              </a:rPr>
              <a:t>Extension</a:t>
            </a:r>
            <a:r>
              <a:rPr lang="en-US" dirty="0"/>
              <a:t> </a:t>
            </a:r>
            <a:r>
              <a:rPr lang="en-US" dirty="0">
                <a:solidFill>
                  <a:srgbClr val="FF0000"/>
                </a:solidFill>
              </a:rPr>
              <a:t>Category</a:t>
            </a:r>
            <a:r>
              <a:rPr lang="en-US" dirty="0"/>
              <a:t>="</a:t>
            </a:r>
            <a:r>
              <a:rPr lang="en-US" dirty="0" err="1">
                <a:solidFill>
                  <a:srgbClr val="0000FF"/>
                </a:solidFill>
              </a:rPr>
              <a:t>windows.activatableClass.inProcessServer</a:t>
            </a:r>
            <a:r>
              <a:rPr lang="en-US" dirty="0"/>
              <a:t>"&gt;</a:t>
            </a:r>
          </a:p>
          <a:p>
            <a:pPr marL="0" indent="0">
              <a:buNone/>
            </a:pPr>
            <a:r>
              <a:rPr lang="en-US" dirty="0"/>
              <a:t>  &lt;</a:t>
            </a:r>
            <a:r>
              <a:rPr lang="en-US" dirty="0" err="1">
                <a:solidFill>
                  <a:srgbClr val="A31515"/>
                </a:solidFill>
              </a:rPr>
              <a:t>InProcessServer</a:t>
            </a:r>
            <a:r>
              <a:rPr lang="en-US" dirty="0"/>
              <a:t>&gt;</a:t>
            </a:r>
          </a:p>
          <a:p>
            <a:pPr marL="0" indent="0">
              <a:buNone/>
            </a:pPr>
            <a:r>
              <a:rPr lang="en-US" dirty="0"/>
              <a:t>    &lt;</a:t>
            </a:r>
            <a:r>
              <a:rPr lang="en-US" dirty="0">
                <a:solidFill>
                  <a:srgbClr val="A31515"/>
                </a:solidFill>
              </a:rPr>
              <a:t>Path&gt;</a:t>
            </a:r>
            <a:r>
              <a:rPr lang="en-US" dirty="0">
                <a:solidFill>
                  <a:schemeClr val="tx1"/>
                </a:solidFill>
              </a:rPr>
              <a:t>clrhost.dll</a:t>
            </a:r>
            <a:r>
              <a:rPr lang="en-US" dirty="0"/>
              <a:t>&lt;/</a:t>
            </a:r>
            <a:r>
              <a:rPr lang="en-US" dirty="0">
                <a:solidFill>
                  <a:srgbClr val="A31515"/>
                </a:solidFill>
              </a:rPr>
              <a:t>Path</a:t>
            </a:r>
            <a:r>
              <a:rPr lang="en-US" dirty="0"/>
              <a:t>&gt;</a:t>
            </a:r>
          </a:p>
          <a:p>
            <a:pPr marL="0" indent="0">
              <a:buNone/>
            </a:pPr>
            <a:r>
              <a:rPr lang="en-US" dirty="0"/>
              <a:t>    &lt;</a:t>
            </a:r>
            <a:r>
              <a:rPr lang="en-US" dirty="0" err="1">
                <a:solidFill>
                  <a:srgbClr val="A31515"/>
                </a:solidFill>
              </a:rPr>
              <a:t>ActivatableClass</a:t>
            </a:r>
            <a:r>
              <a:rPr lang="en-US" dirty="0"/>
              <a:t> </a:t>
            </a:r>
            <a:r>
              <a:rPr lang="en-US" dirty="0" err="1">
                <a:solidFill>
                  <a:srgbClr val="FF0000"/>
                </a:solidFill>
              </a:rPr>
              <a:t>ActivatableClassId</a:t>
            </a:r>
            <a:r>
              <a:rPr lang="en-US" dirty="0"/>
              <a:t>="</a:t>
            </a:r>
            <a:r>
              <a:rPr lang="en-US" dirty="0" err="1">
                <a:solidFill>
                  <a:srgbClr val="0000FF"/>
                </a:solidFill>
              </a:rPr>
              <a:t>NWindRt.DAL.Connection</a:t>
            </a:r>
            <a:r>
              <a:rPr lang="en-US" dirty="0"/>
              <a:t>"</a:t>
            </a:r>
          </a:p>
          <a:p>
            <a:pPr marL="0" indent="0">
              <a:buNone/>
            </a:pPr>
            <a:r>
              <a:rPr lang="en-US" dirty="0"/>
              <a:t>        </a:t>
            </a:r>
            <a:r>
              <a:rPr lang="en-US" dirty="0" err="1">
                <a:solidFill>
                  <a:srgbClr val="FF0000"/>
                </a:solidFill>
              </a:rPr>
              <a:t>ThreadingModel</a:t>
            </a:r>
            <a:r>
              <a:rPr lang="en-US" dirty="0"/>
              <a:t>="</a:t>
            </a:r>
            <a:r>
              <a:rPr lang="en-US" dirty="0">
                <a:solidFill>
                  <a:srgbClr val="0000FF"/>
                </a:solidFill>
              </a:rPr>
              <a:t>both</a:t>
            </a:r>
            <a:r>
              <a:rPr lang="en-US" dirty="0"/>
              <a:t>"&gt;</a:t>
            </a:r>
          </a:p>
          <a:p>
            <a:pPr marL="0" indent="0">
              <a:buNone/>
            </a:pPr>
            <a:r>
              <a:rPr lang="en-US" dirty="0"/>
              <a:t>      &lt;</a:t>
            </a:r>
            <a:r>
              <a:rPr lang="en-US" dirty="0" err="1">
                <a:solidFill>
                  <a:srgbClr val="A31515"/>
                </a:solidFill>
              </a:rPr>
              <a:t>ActivatableClassAttribute</a:t>
            </a:r>
            <a:r>
              <a:rPr lang="en-US" dirty="0"/>
              <a:t> </a:t>
            </a:r>
            <a:r>
              <a:rPr lang="en-US" dirty="0">
                <a:solidFill>
                  <a:srgbClr val="FF0000"/>
                </a:solidFill>
              </a:rPr>
              <a:t>Name</a:t>
            </a:r>
            <a:r>
              <a:rPr lang="en-US" dirty="0"/>
              <a:t>="</a:t>
            </a:r>
            <a:r>
              <a:rPr lang="en-US" dirty="0" err="1">
                <a:solidFill>
                  <a:srgbClr val="0000FF"/>
                </a:solidFill>
              </a:rPr>
              <a:t>DesktopApplicationPath</a:t>
            </a:r>
            <a:r>
              <a:rPr lang="en-US" dirty="0"/>
              <a:t>"</a:t>
            </a:r>
            <a:br>
              <a:rPr lang="en-US" dirty="0"/>
            </a:br>
            <a:r>
              <a:rPr lang="en-US" dirty="0"/>
              <a:t>        </a:t>
            </a:r>
            <a:r>
              <a:rPr lang="en-US" dirty="0">
                <a:solidFill>
                  <a:srgbClr val="FF0000"/>
                </a:solidFill>
              </a:rPr>
              <a:t>Type</a:t>
            </a:r>
            <a:r>
              <a:rPr lang="en-US" dirty="0"/>
              <a:t>="</a:t>
            </a:r>
            <a:r>
              <a:rPr lang="en-US" dirty="0">
                <a:solidFill>
                  <a:srgbClr val="0000FF"/>
                </a:solidFill>
              </a:rPr>
              <a:t>string</a:t>
            </a:r>
            <a:r>
              <a:rPr lang="en-US" dirty="0"/>
              <a:t>" </a:t>
            </a:r>
            <a:br>
              <a:rPr lang="en-US" dirty="0"/>
            </a:br>
            <a:r>
              <a:rPr lang="en-US" dirty="0"/>
              <a:t>        </a:t>
            </a:r>
            <a:r>
              <a:rPr lang="en-US" dirty="0">
                <a:solidFill>
                  <a:srgbClr val="FF0000"/>
                </a:solidFill>
              </a:rPr>
              <a:t>Value</a:t>
            </a:r>
            <a:r>
              <a:rPr lang="en-US" dirty="0"/>
              <a:t>="</a:t>
            </a:r>
            <a:r>
              <a:rPr lang="en-US" dirty="0">
                <a:solidFill>
                  <a:srgbClr val="0000FF"/>
                </a:solidFill>
              </a:rPr>
              <a:t>%</a:t>
            </a:r>
            <a:r>
              <a:rPr lang="en-US" dirty="0" err="1">
                <a:solidFill>
                  <a:srgbClr val="0000FF"/>
                </a:solidFill>
              </a:rPr>
              <a:t>ProgramFiles</a:t>
            </a:r>
            <a:r>
              <a:rPr lang="en-US" dirty="0">
                <a:solidFill>
                  <a:srgbClr val="0000FF"/>
                </a:solidFill>
              </a:rPr>
              <a:t>%\</a:t>
            </a:r>
            <a:r>
              <a:rPr lang="en-US" dirty="0" err="1">
                <a:solidFill>
                  <a:srgbClr val="0000FF"/>
                </a:solidFill>
              </a:rPr>
              <a:t>NWindRt</a:t>
            </a:r>
            <a:r>
              <a:rPr lang="en-US" dirty="0"/>
              <a:t>"/&gt;</a:t>
            </a:r>
          </a:p>
          <a:p>
            <a:pPr marL="0" indent="0">
              <a:buNone/>
            </a:pPr>
            <a:r>
              <a:rPr lang="en-US" dirty="0"/>
              <a:t>    &lt;/</a:t>
            </a:r>
            <a:r>
              <a:rPr lang="en-US" dirty="0" err="1">
                <a:solidFill>
                  <a:srgbClr val="A31515"/>
                </a:solidFill>
              </a:rPr>
              <a:t>ActivatableClass</a:t>
            </a:r>
            <a:r>
              <a:rPr lang="en-US" dirty="0"/>
              <a:t>&gt;	</a:t>
            </a:r>
          </a:p>
          <a:p>
            <a:pPr marL="0" indent="0">
              <a:buNone/>
            </a:pPr>
            <a:r>
              <a:rPr lang="en-US" dirty="0"/>
              <a:t>  &lt;/</a:t>
            </a:r>
            <a:r>
              <a:rPr lang="en-US" dirty="0" err="1">
                <a:solidFill>
                  <a:srgbClr val="A31515"/>
                </a:solidFill>
              </a:rPr>
              <a:t>InProcessServer</a:t>
            </a:r>
            <a:r>
              <a:rPr lang="en-US" dirty="0"/>
              <a:t>&gt;</a:t>
            </a:r>
          </a:p>
          <a:p>
            <a:pPr marL="0" indent="0">
              <a:buNone/>
            </a:pPr>
            <a:r>
              <a:rPr lang="en-US" dirty="0"/>
              <a:t>&lt;/</a:t>
            </a:r>
            <a:r>
              <a:rPr lang="en-US" dirty="0">
                <a:solidFill>
                  <a:srgbClr val="A31515"/>
                </a:solidFill>
              </a:rPr>
              <a:t>Extension</a:t>
            </a:r>
            <a:r>
              <a:rPr lang="en-US" dirty="0"/>
              <a:t>&gt; </a:t>
            </a:r>
          </a:p>
        </p:txBody>
      </p:sp>
      <p:sp>
        <p:nvSpPr>
          <p:cNvPr id="3" name="Title 2"/>
          <p:cNvSpPr>
            <a:spLocks noGrp="1"/>
          </p:cNvSpPr>
          <p:nvPr>
            <p:ph type="title"/>
          </p:nvPr>
        </p:nvSpPr>
        <p:spPr/>
        <p:txBody>
          <a:bodyPr/>
          <a:lstStyle/>
          <a:p>
            <a:r>
              <a:rPr lang="en-US"/>
              <a:t>.AppXManifest Declaration</a:t>
            </a:r>
            <a:endParaRPr lang="en-US" dirty="0"/>
          </a:p>
        </p:txBody>
      </p:sp>
      <p:sp>
        <p:nvSpPr>
          <p:cNvPr id="2" name="Rectangle 1"/>
          <p:cNvSpPr/>
          <p:nvPr/>
        </p:nvSpPr>
        <p:spPr bwMode="auto">
          <a:xfrm>
            <a:off x="4008437" y="2354262"/>
            <a:ext cx="7467600" cy="609600"/>
          </a:xfrm>
          <a:prstGeom prst="rect">
            <a:avLst/>
          </a:prstGeom>
          <a:noFill/>
          <a:ln w="381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 name="Rectangle 4"/>
          <p:cNvSpPr/>
          <p:nvPr/>
        </p:nvSpPr>
        <p:spPr bwMode="auto">
          <a:xfrm flipV="1">
            <a:off x="1341437" y="3192462"/>
            <a:ext cx="9829800" cy="1219200"/>
          </a:xfrm>
          <a:prstGeom prst="rect">
            <a:avLst/>
          </a:prstGeom>
          <a:noFill/>
          <a:ln w="381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85302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Accessing a SQL Compact database via Brokered WinRT Components</a:t>
            </a:r>
          </a:p>
        </p:txBody>
      </p:sp>
      <p:sp>
        <p:nvSpPr>
          <p:cNvPr id="4" name="Title 3"/>
          <p:cNvSpPr>
            <a:spLocks noGrp="1"/>
          </p:cNvSpPr>
          <p:nvPr>
            <p:ph type="ctrTitle"/>
          </p:nvPr>
        </p:nvSpPr>
        <p:spPr>
          <a:solidFill>
            <a:schemeClr val="accent3"/>
          </a:solidFill>
        </p:spPr>
        <p:txBody>
          <a:bodyPr/>
          <a:lstStyle/>
          <a:p>
            <a:r>
              <a:rPr lang="en-US" dirty="0"/>
              <a:t>Demo</a:t>
            </a:r>
          </a:p>
        </p:txBody>
      </p:sp>
    </p:spTree>
    <p:extLst>
      <p:ext uri="{BB962C8B-B14F-4D97-AF65-F5344CB8AC3E}">
        <p14:creationId xmlns:p14="http://schemas.microsoft.com/office/powerpoint/2010/main" val="189950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Loopback vs. Brokered WinRT</a:t>
            </a:r>
          </a:p>
        </p:txBody>
      </p:sp>
      <p:sp>
        <p:nvSpPr>
          <p:cNvPr id="8" name="Text Placeholder 3"/>
          <p:cNvSpPr>
            <a:spLocks noGrp="1"/>
          </p:cNvSpPr>
          <p:nvPr>
            <p:ph type="body" sz="quarter" idx="4294967295"/>
          </p:nvPr>
        </p:nvSpPr>
        <p:spPr>
          <a:xfrm>
            <a:off x="183092" y="1483082"/>
            <a:ext cx="5943600" cy="4431983"/>
          </a:xfrm>
          <a:prstGeom prst="rect">
            <a:avLst/>
          </a:prstGeom>
        </p:spPr>
        <p:txBody>
          <a:bodyPr/>
          <a:lstStyle/>
          <a:p>
            <a:r>
              <a:rPr lang="en-US" dirty="0"/>
              <a:t>Works on Win 8 and 8.1</a:t>
            </a:r>
          </a:p>
          <a:p>
            <a:r>
              <a:rPr lang="en-US" dirty="0"/>
              <a:t>WCF or REST based programming model</a:t>
            </a:r>
          </a:p>
          <a:p>
            <a:r>
              <a:rPr lang="en-US" dirty="0"/>
              <a:t>Requires service process to be always running</a:t>
            </a:r>
          </a:p>
          <a:p>
            <a:r>
              <a:rPr lang="en-US" dirty="0"/>
              <a:t>Network callbacks don’t activate suspended apps</a:t>
            </a:r>
          </a:p>
        </p:txBody>
      </p:sp>
      <p:sp>
        <p:nvSpPr>
          <p:cNvPr id="10" name="Text Placeholder 8"/>
          <p:cNvSpPr>
            <a:spLocks noGrp="1"/>
          </p:cNvSpPr>
          <p:nvPr>
            <p:ph type="body" sz="quarter" idx="4294967295"/>
          </p:nvPr>
        </p:nvSpPr>
        <p:spPr>
          <a:xfrm>
            <a:off x="6309784" y="1483082"/>
            <a:ext cx="5943600" cy="4985980"/>
          </a:xfrm>
        </p:spPr>
        <p:txBody>
          <a:bodyPr/>
          <a:lstStyle/>
          <a:p>
            <a:r>
              <a:rPr lang="en-US" dirty="0"/>
              <a:t>Requires Update 1</a:t>
            </a:r>
          </a:p>
          <a:p>
            <a:r>
              <a:rPr lang="en-US" dirty="0"/>
              <a:t>WinRT based programming model</a:t>
            </a:r>
          </a:p>
          <a:p>
            <a:r>
              <a:rPr lang="en-US" dirty="0"/>
              <a:t>Loads components on demand</a:t>
            </a:r>
          </a:p>
          <a:p>
            <a:r>
              <a:rPr lang="en-US" dirty="0"/>
              <a:t>Supports callbacks that activate suspended apps</a:t>
            </a:r>
          </a:p>
        </p:txBody>
      </p:sp>
      <p:sp>
        <p:nvSpPr>
          <p:cNvPr id="11" name="Rectangle 10"/>
          <p:cNvSpPr/>
          <p:nvPr/>
        </p:nvSpPr>
        <p:spPr bwMode="auto">
          <a:xfrm flipV="1">
            <a:off x="183092" y="1483082"/>
            <a:ext cx="11981110" cy="642580"/>
          </a:xfrm>
          <a:prstGeom prst="rect">
            <a:avLst/>
          </a:prstGeom>
          <a:noFill/>
          <a:ln w="381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Rectangle 11"/>
          <p:cNvSpPr/>
          <p:nvPr/>
        </p:nvSpPr>
        <p:spPr bwMode="auto">
          <a:xfrm flipV="1">
            <a:off x="193034" y="2125662"/>
            <a:ext cx="11981110" cy="1295400"/>
          </a:xfrm>
          <a:prstGeom prst="rect">
            <a:avLst/>
          </a:prstGeom>
          <a:noFill/>
          <a:ln w="381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 name="Rectangle 12"/>
          <p:cNvSpPr/>
          <p:nvPr/>
        </p:nvSpPr>
        <p:spPr bwMode="auto">
          <a:xfrm flipV="1">
            <a:off x="193034" y="3415942"/>
            <a:ext cx="11978852" cy="1204184"/>
          </a:xfrm>
          <a:prstGeom prst="rect">
            <a:avLst/>
          </a:prstGeom>
          <a:noFill/>
          <a:ln w="381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 name="Rectangle 13"/>
          <p:cNvSpPr/>
          <p:nvPr/>
        </p:nvSpPr>
        <p:spPr bwMode="auto">
          <a:xfrm flipV="1">
            <a:off x="186934" y="4620126"/>
            <a:ext cx="11981110" cy="1290280"/>
          </a:xfrm>
          <a:prstGeom prst="rect">
            <a:avLst/>
          </a:prstGeom>
          <a:noFill/>
          <a:ln w="381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142298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xit" presetSubtype="0" fill="hold" grpId="1" nodeType="with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xit" presetSubtype="0" fill="hold" grpId="1" nodeType="with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xit" presetSubtype="0" fill="hold" grpId="1" nodeType="with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Windows 8.1 Update 1 lets you leverage existing code while taking advantage of new tablet form factors.</a:t>
            </a:r>
          </a:p>
        </p:txBody>
      </p:sp>
    </p:spTree>
    <p:extLst>
      <p:ext uri="{BB962C8B-B14F-4D97-AF65-F5344CB8AC3E}">
        <p14:creationId xmlns:p14="http://schemas.microsoft.com/office/powerpoint/2010/main" val="137088945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36637" y="377031"/>
            <a:ext cx="10058399" cy="1828800"/>
          </a:xfrm>
        </p:spPr>
        <p:txBody>
          <a:bodyPr/>
          <a:lstStyle/>
          <a:p>
            <a:r>
              <a:rPr lang="en-US" dirty="0"/>
              <a:t>Side-loaded Windows Runtime apps may communicate with other processes.</a:t>
            </a:r>
          </a:p>
        </p:txBody>
      </p:sp>
      <p:sp>
        <p:nvSpPr>
          <p:cNvPr id="7" name="Title 5"/>
          <p:cNvSpPr txBox="1">
            <a:spLocks/>
          </p:cNvSpPr>
          <p:nvPr/>
        </p:nvSpPr>
        <p:spPr>
          <a:xfrm>
            <a:off x="1036637" y="2582862"/>
            <a:ext cx="10058399" cy="1828800"/>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dirty="0">
                <a:gradFill>
                  <a:gsLst>
                    <a:gs pos="1250">
                      <a:srgbClr val="FFFFFF"/>
                    </a:gs>
                    <a:gs pos="100000">
                      <a:srgbClr val="FFFFFF"/>
                    </a:gs>
                  </a:gsLst>
                  <a:lin ang="5400000" scaled="0"/>
                </a:gradFill>
              </a:rPr>
              <a:t>Use network loopback for inter-process communication.</a:t>
            </a:r>
          </a:p>
        </p:txBody>
      </p:sp>
      <p:sp>
        <p:nvSpPr>
          <p:cNvPr id="8" name="Title 5"/>
          <p:cNvSpPr txBox="1">
            <a:spLocks/>
          </p:cNvSpPr>
          <p:nvPr/>
        </p:nvSpPr>
        <p:spPr>
          <a:xfrm>
            <a:off x="1036637" y="4788693"/>
            <a:ext cx="10439399" cy="1828800"/>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dirty="0">
                <a:gradFill>
                  <a:gsLst>
                    <a:gs pos="1250">
                      <a:srgbClr val="FFFFFF"/>
                    </a:gs>
                    <a:gs pos="100000">
                      <a:srgbClr val="FFFFFF"/>
                    </a:gs>
                  </a:gsLst>
                  <a:lin ang="5400000" scaled="0"/>
                </a:gradFill>
              </a:rPr>
              <a:t>Use brokered WinRT components to access the full power of Windows.</a:t>
            </a:r>
          </a:p>
        </p:txBody>
      </p:sp>
    </p:spTree>
    <p:extLst>
      <p:ext uri="{BB962C8B-B14F-4D97-AF65-F5344CB8AC3E}">
        <p14:creationId xmlns:p14="http://schemas.microsoft.com/office/powerpoint/2010/main" val="936739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5072158"/>
          </a:xfrm>
        </p:spPr>
        <p:txBody>
          <a:bodyPr/>
          <a:lstStyle/>
          <a:p>
            <a:pPr marL="0" indent="0">
              <a:spcBef>
                <a:spcPts val="1200"/>
              </a:spcBef>
              <a:buNone/>
            </a:pPr>
            <a:r>
              <a:rPr lang="en-US" dirty="0">
                <a:gradFill>
                  <a:gsLst>
                    <a:gs pos="46018">
                      <a:schemeClr val="tx2"/>
                    </a:gs>
                    <a:gs pos="77000">
                      <a:schemeClr val="tx2"/>
                    </a:gs>
                  </a:gsLst>
                  <a:lin ang="5400000" scaled="0"/>
                </a:gradFill>
              </a:rPr>
              <a:t>2-524: Deploying and Managing Enterprise Apps</a:t>
            </a:r>
          </a:p>
          <a:p>
            <a:pPr marL="0" lvl="1" indent="0">
              <a:spcBef>
                <a:spcPts val="1200"/>
              </a:spcBef>
              <a:buNone/>
            </a:pPr>
            <a:r>
              <a:rPr lang="en-US" dirty="0"/>
              <a:t>1:00PM Thursday, Room 2022</a:t>
            </a:r>
          </a:p>
          <a:p>
            <a:pPr marL="0" indent="0">
              <a:spcBef>
                <a:spcPts val="1200"/>
              </a:spcBef>
              <a:buNone/>
            </a:pPr>
            <a:r>
              <a:rPr lang="en-US" dirty="0">
                <a:gradFill>
                  <a:gsLst>
                    <a:gs pos="46018">
                      <a:schemeClr val="tx2"/>
                    </a:gs>
                    <a:gs pos="77000">
                      <a:schemeClr val="tx2"/>
                    </a:gs>
                  </a:gsLst>
                  <a:lin ang="5400000" scaled="0"/>
                </a:gradFill>
              </a:rPr>
              <a:t>White Papers</a:t>
            </a:r>
          </a:p>
          <a:p>
            <a:pPr marL="0" lvl="1" indent="0">
              <a:spcBef>
                <a:spcPts val="1200"/>
              </a:spcBef>
              <a:buNone/>
            </a:pPr>
            <a:r>
              <a:rPr lang="en-US" dirty="0">
                <a:hlinkClick r:id="rId3"/>
              </a:rPr>
              <a:t>Windows 8.1 Enterprise Feature Guide</a:t>
            </a:r>
            <a:endParaRPr lang="en-US" dirty="0"/>
          </a:p>
          <a:p>
            <a:pPr marL="0" lvl="1" indent="0">
              <a:spcBef>
                <a:spcPts val="1200"/>
              </a:spcBef>
              <a:buNone/>
            </a:pPr>
            <a:r>
              <a:rPr lang="en-US" dirty="0">
                <a:hlinkClick r:id="rId4"/>
              </a:rPr>
              <a:t>Using network loopback in side-loaded Windows Store apps white paper</a:t>
            </a:r>
            <a:endParaRPr lang="en-US" dirty="0"/>
          </a:p>
          <a:p>
            <a:pPr marL="0" lvl="1" indent="0">
              <a:spcBef>
                <a:spcPts val="1200"/>
              </a:spcBef>
              <a:buNone/>
            </a:pPr>
            <a:r>
              <a:rPr lang="en-US" dirty="0">
                <a:hlinkClick r:id="rId5"/>
              </a:rPr>
              <a:t>Brokered Windows RT components for side-loaded Windows Store apps</a:t>
            </a:r>
            <a:endParaRPr lang="en-US" dirty="0"/>
          </a:p>
          <a:p>
            <a:pPr marL="0" indent="0">
              <a:spcBef>
                <a:spcPts val="1200"/>
              </a:spcBef>
              <a:buNone/>
            </a:pPr>
            <a:r>
              <a:rPr lang="en-US" dirty="0">
                <a:gradFill>
                  <a:gsLst>
                    <a:gs pos="46018">
                      <a:schemeClr val="tx2"/>
                    </a:gs>
                    <a:gs pos="77000">
                      <a:schemeClr val="tx2"/>
                    </a:gs>
                  </a:gsLst>
                  <a:lin ang="5400000" scaled="0"/>
                </a:gradFill>
              </a:rPr>
              <a:t>Samples</a:t>
            </a:r>
          </a:p>
          <a:p>
            <a:pPr marL="0" lvl="1" indent="0">
              <a:spcBef>
                <a:spcPts val="1200"/>
              </a:spcBef>
              <a:buNone/>
            </a:pPr>
            <a:r>
              <a:rPr lang="en-US" dirty="0">
                <a:hlinkClick r:id="rId6"/>
              </a:rPr>
              <a:t>http://go.microsoft.com/fwlink/?LinkId=393654</a:t>
            </a:r>
            <a:endParaRPr lang="en-US" dirty="0"/>
          </a:p>
          <a:p>
            <a:pPr marL="0" lvl="1" indent="0">
              <a:spcBef>
                <a:spcPts val="1200"/>
              </a:spcBef>
              <a:buNone/>
            </a:pPr>
            <a:r>
              <a:rPr lang="en-US" dirty="0">
                <a:hlinkClick r:id="rId7"/>
              </a:rPr>
              <a:t>http://go.microsoft.com/fwlink/?LinkId=393655</a:t>
            </a:r>
            <a:endParaRPr lang="en-US" dirty="0"/>
          </a:p>
        </p:txBody>
      </p:sp>
      <p:sp>
        <p:nvSpPr>
          <p:cNvPr id="2" name="Title 1"/>
          <p:cNvSpPr>
            <a:spLocks noGrp="1"/>
          </p:cNvSpPr>
          <p:nvPr>
            <p:ph type="title"/>
          </p:nvPr>
        </p:nvSpPr>
        <p:spPr/>
        <p:txBody>
          <a:bodyPr/>
          <a:lstStyle/>
          <a:p>
            <a:r>
              <a:rPr lang="en-US" dirty="0"/>
              <a:t>Additional resources</a:t>
            </a:r>
          </a:p>
        </p:txBody>
      </p:sp>
    </p:spTree>
    <p:extLst>
      <p:ext uri="{BB962C8B-B14F-4D97-AF65-F5344CB8AC3E}">
        <p14:creationId xmlns:p14="http://schemas.microsoft.com/office/powerpoint/2010/main" val="44641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000" dirty="0">
                <a:gradFill>
                  <a:gsLst>
                    <a:gs pos="1087">
                      <a:schemeClr val="tx2"/>
                    </a:gs>
                    <a:gs pos="100000">
                      <a:schemeClr val="tx2"/>
                    </a:gs>
                  </a:gsLst>
                  <a:lin ang="5400000" scaled="0"/>
                </a:gradFill>
              </a:rPr>
              <a:t>Your Feedback is Important</a:t>
            </a:r>
          </a:p>
        </p:txBody>
      </p:sp>
      <p:sp>
        <p:nvSpPr>
          <p:cNvPr id="19" name="Text Placeholder 2"/>
          <p:cNvSpPr txBox="1">
            <a:spLocks/>
          </p:cNvSpPr>
          <p:nvPr/>
        </p:nvSpPr>
        <p:spPr>
          <a:xfrm>
            <a:off x="274638" y="1778483"/>
            <a:ext cx="11887200" cy="2175980"/>
          </a:xfrm>
          <a:prstGeom prst="rect">
            <a:avLst/>
          </a:prstGeom>
        </p:spPr>
        <p:txBody>
          <a:bodyPr lIns="182880" tIns="146304" rIns="182880" bIns="146304"/>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Wingdings" panose="05000000000000000000" pitchFamily="2" charset="2"/>
              <a:buNone/>
            </a:pPr>
            <a:r>
              <a:rPr lang="en-US" sz="3600" dirty="0">
                <a:gradFill>
                  <a:gsLst>
                    <a:gs pos="5435">
                      <a:schemeClr val="tx1"/>
                    </a:gs>
                    <a:gs pos="100000">
                      <a:schemeClr val="tx1"/>
                    </a:gs>
                  </a:gsLst>
                  <a:lin ang="5400000" scaled="0"/>
                </a:gradFill>
              </a:rPr>
              <a:t>Fill out an evaluation of this session </a:t>
            </a:r>
            <a:br>
              <a:rPr lang="en-US" sz="3600" dirty="0">
                <a:gradFill>
                  <a:gsLst>
                    <a:gs pos="5435">
                      <a:schemeClr val="tx1"/>
                    </a:gs>
                    <a:gs pos="100000">
                      <a:schemeClr val="tx1"/>
                    </a:gs>
                  </a:gsLst>
                  <a:lin ang="5400000" scaled="0"/>
                </a:gradFill>
              </a:rPr>
            </a:br>
            <a:r>
              <a:rPr lang="en-US" sz="3600" dirty="0">
                <a:gradFill>
                  <a:gsLst>
                    <a:gs pos="5435">
                      <a:schemeClr val="tx1"/>
                    </a:gs>
                    <a:gs pos="100000">
                      <a:schemeClr val="tx1"/>
                    </a:gs>
                  </a:gsLst>
                  <a:lin ang="5400000" scaled="0"/>
                </a:gradFill>
              </a:rPr>
              <a:t>and help shape future events. </a:t>
            </a:r>
          </a:p>
          <a:p>
            <a:pPr marL="0" indent="0">
              <a:lnSpc>
                <a:spcPct val="80000"/>
              </a:lnSpc>
              <a:spcBef>
                <a:spcPts val="2200"/>
              </a:spcBef>
              <a:buFont typeface="Wingdings" panose="05000000000000000000" pitchFamily="2" charset="2"/>
              <a:buNone/>
            </a:pPr>
            <a:r>
              <a:rPr lang="en-US" sz="3600" dirty="0">
                <a:gradFill>
                  <a:gsLst>
                    <a:gs pos="5435">
                      <a:schemeClr val="tx1"/>
                    </a:gs>
                    <a:gs pos="100000">
                      <a:schemeClr val="tx1"/>
                    </a:gs>
                  </a:gsLst>
                  <a:lin ang="5400000" scaled="0"/>
                </a:gradFill>
                <a:latin typeface="+mn-lt"/>
              </a:rPr>
              <a:t>Scan the QR code </a:t>
            </a:r>
            <a:r>
              <a:rPr lang="en-US" sz="3600" dirty="0">
                <a:gradFill>
                  <a:gsLst>
                    <a:gs pos="5435">
                      <a:schemeClr val="tx1"/>
                    </a:gs>
                    <a:gs pos="100000">
                      <a:schemeClr val="tx1"/>
                    </a:gs>
                  </a:gsLst>
                  <a:lin ang="5400000" scaled="0"/>
                </a:gradFill>
              </a:rPr>
              <a:t>to evaluate </a:t>
            </a:r>
            <a:br>
              <a:rPr lang="en-US" sz="3600" dirty="0">
                <a:gradFill>
                  <a:gsLst>
                    <a:gs pos="5435">
                      <a:schemeClr val="tx1"/>
                    </a:gs>
                    <a:gs pos="100000">
                      <a:schemeClr val="tx1"/>
                    </a:gs>
                  </a:gsLst>
                  <a:lin ang="5400000" scaled="0"/>
                </a:gradFill>
              </a:rPr>
            </a:br>
            <a:r>
              <a:rPr lang="en-US" sz="3600" dirty="0">
                <a:gradFill>
                  <a:gsLst>
                    <a:gs pos="5435">
                      <a:schemeClr val="tx1"/>
                    </a:gs>
                    <a:gs pos="100000">
                      <a:schemeClr val="tx1"/>
                    </a:gs>
                  </a:gsLst>
                  <a:lin ang="5400000" scaled="0"/>
                </a:gradFill>
              </a:rPr>
              <a:t>this session on your mobile device. </a:t>
            </a:r>
          </a:p>
          <a:p>
            <a:pPr marL="0" indent="0">
              <a:spcBef>
                <a:spcPts val="1800"/>
              </a:spcBef>
              <a:buFont typeface="Wingdings" panose="05000000000000000000" pitchFamily="2" charset="2"/>
              <a:buNone/>
            </a:pPr>
            <a:r>
              <a:rPr lang="en-US" sz="3200" dirty="0">
                <a:gradFill>
                  <a:gsLst>
                    <a:gs pos="3261">
                      <a:schemeClr val="tx2"/>
                    </a:gs>
                    <a:gs pos="100000">
                      <a:schemeClr val="tx2"/>
                    </a:gs>
                  </a:gsLst>
                  <a:lin ang="5400000" scaled="0"/>
                </a:gradFill>
                <a:latin typeface="+mn-lt"/>
              </a:rPr>
              <a:t>You’ll also be entered into </a:t>
            </a:r>
            <a:br>
              <a:rPr lang="en-US" sz="3200" dirty="0">
                <a:gradFill>
                  <a:gsLst>
                    <a:gs pos="3261">
                      <a:schemeClr val="tx2"/>
                    </a:gs>
                    <a:gs pos="100000">
                      <a:schemeClr val="tx2"/>
                    </a:gs>
                  </a:gsLst>
                  <a:lin ang="5400000" scaled="0"/>
                </a:gradFill>
                <a:latin typeface="+mn-lt"/>
              </a:rPr>
            </a:br>
            <a:r>
              <a:rPr lang="en-US" sz="3200" dirty="0">
                <a:gradFill>
                  <a:gsLst>
                    <a:gs pos="3261">
                      <a:schemeClr val="tx2"/>
                    </a:gs>
                    <a:gs pos="100000">
                      <a:schemeClr val="tx2"/>
                    </a:gs>
                  </a:gsLst>
                  <a:lin ang="5400000" scaled="0"/>
                </a:gradFill>
                <a:latin typeface="+mn-lt"/>
              </a:rPr>
              <a:t>a daily prize drawing!</a:t>
            </a:r>
          </a:p>
        </p:txBody>
      </p:sp>
      <p:pic>
        <p:nvPicPr>
          <p:cNvPr id="22" name="Picture 2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04239" y="3027946"/>
            <a:ext cx="3657600" cy="3657600"/>
          </a:xfrm>
          <a:prstGeom prst="rect">
            <a:avLst/>
          </a:prstGeom>
          <a:ln>
            <a:solidFill>
              <a:srgbClr val="8C8C8C"/>
            </a:solidFill>
          </a:ln>
        </p:spPr>
      </p:pic>
      <p:sp>
        <p:nvSpPr>
          <p:cNvPr id="25" name="Freeform 24"/>
          <p:cNvSpPr>
            <a:spLocks noChangeAspect="1" noEditPoints="1"/>
          </p:cNvSpPr>
          <p:nvPr/>
        </p:nvSpPr>
        <p:spPr bwMode="black">
          <a:xfrm>
            <a:off x="475560"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393917611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dirty="0"/>
              <a:t>Your workforce has to become </a:t>
            </a:r>
            <a:br>
              <a:rPr lang="en-US" dirty="0"/>
            </a:br>
            <a:r>
              <a:rPr lang="en-US" dirty="0"/>
              <a:t>more mobile to stay effective.</a:t>
            </a:r>
          </a:p>
        </p:txBody>
      </p:sp>
      <p:pic>
        <p:nvPicPr>
          <p:cNvPr id="10" name="Picture Placeholder 9"/>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a:fillRect/>
          </a:stretch>
        </p:blipFill>
        <p:spPr/>
      </p:pic>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376014230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3050" y="6079032"/>
            <a:ext cx="118887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 2014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121876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You need to empower your employees with touch-first</a:t>
            </a:r>
            <a:br>
              <a:rPr lang="en-US" dirty="0"/>
            </a:br>
            <a:r>
              <a:rPr lang="en-US" dirty="0"/>
              <a:t>Line of Business apps.</a:t>
            </a:r>
          </a:p>
        </p:txBody>
      </p:sp>
      <p:pic>
        <p:nvPicPr>
          <p:cNvPr id="5" name="Picture Placeholder 4"/>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81591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dirty="0"/>
              <a:t>You can’t afford to rewrite all your existing LOB app code from scratch.</a:t>
            </a:r>
          </a:p>
        </p:txBody>
      </p:sp>
      <p:pic>
        <p:nvPicPr>
          <p:cNvPr id="6" name="Picture Placeholder 5"/>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97477983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Windows 8.1 Update 1 lets you leverage existing LOB app code while taking advantage of new tablet form factors.</a:t>
            </a:r>
          </a:p>
        </p:txBody>
      </p:sp>
    </p:spTree>
    <p:extLst>
      <p:ext uri="{BB962C8B-B14F-4D97-AF65-F5344CB8AC3E}">
        <p14:creationId xmlns:p14="http://schemas.microsoft.com/office/powerpoint/2010/main" val="428937215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spcBef>
                <a:spcPts val="1800"/>
              </a:spcBef>
            </a:pPr>
            <a:r>
              <a:rPr lang="en-US" dirty="0"/>
              <a:t>Policy change for side-loaded Windows Runtime apps</a:t>
            </a:r>
          </a:p>
          <a:p>
            <a:pPr>
              <a:spcBef>
                <a:spcPts val="1800"/>
              </a:spcBef>
            </a:pPr>
            <a:r>
              <a:rPr lang="en-US" dirty="0"/>
              <a:t>Using network loopback for </a:t>
            </a:r>
            <a:br>
              <a:rPr lang="en-US" dirty="0"/>
            </a:br>
            <a:r>
              <a:rPr lang="en-US" dirty="0"/>
              <a:t>inter-process communication</a:t>
            </a:r>
          </a:p>
          <a:p>
            <a:pPr>
              <a:spcBef>
                <a:spcPts val="1800"/>
              </a:spcBef>
            </a:pPr>
            <a:r>
              <a:rPr lang="en-US" dirty="0"/>
              <a:t>Leveraging existing managed code with Brokered Windows Runtime Components</a:t>
            </a:r>
          </a:p>
        </p:txBody>
      </p:sp>
      <p:pic>
        <p:nvPicPr>
          <p:cNvPr id="4" name="Picture Placeholder 3"/>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a:fillRect/>
          </a:stretch>
        </p:blipFill>
        <p:spPr/>
      </p:pic>
      <p:sp>
        <p:nvSpPr>
          <p:cNvPr id="5" name="Title 4"/>
          <p:cNvSpPr>
            <a:spLocks noGrp="1"/>
          </p:cNvSpPr>
          <p:nvPr>
            <p:ph type="title"/>
          </p:nvPr>
        </p:nvSpPr>
        <p:spPr/>
        <p:txBody>
          <a:bodyPr/>
          <a:lstStyle/>
          <a:p>
            <a:r>
              <a:rPr lang="en-US"/>
              <a:t>Agenda</a:t>
            </a:r>
            <a:br>
              <a:rPr lang="en-US"/>
            </a:br>
            <a:endParaRPr lang="en-US" dirty="0"/>
          </a:p>
        </p:txBody>
      </p:sp>
    </p:spTree>
    <p:extLst>
      <p:ext uri="{BB962C8B-B14F-4D97-AF65-F5344CB8AC3E}">
        <p14:creationId xmlns:p14="http://schemas.microsoft.com/office/powerpoint/2010/main" val="157752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Side-loaded Windows Runtime apps may now communicate with other processes running on the system.</a:t>
            </a:r>
          </a:p>
        </p:txBody>
      </p:sp>
    </p:spTree>
    <p:extLst>
      <p:ext uri="{BB962C8B-B14F-4D97-AF65-F5344CB8AC3E}">
        <p14:creationId xmlns:p14="http://schemas.microsoft.com/office/powerpoint/2010/main" val="216247559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p:txBody>
          <a:bodyPr/>
          <a:lstStyle/>
          <a:p>
            <a:r>
              <a:rPr lang="en-US"/>
              <a:t>Windows 8 introduced a new confidence model for Windows Store apps.</a:t>
            </a:r>
            <a:endParaRPr lang="en-US" dirty="0"/>
          </a:p>
        </p:txBody>
      </p:sp>
      <p:pic>
        <p:nvPicPr>
          <p:cNvPr id="26" name="Picture Placeholder 25"/>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t="101" b="101"/>
          <a:stretch>
            <a:fillRect/>
          </a:stretch>
        </p:blipFill>
        <p:spPr/>
      </p:pic>
      <p:sp>
        <p:nvSpPr>
          <p:cNvPr id="12" name="Title 11"/>
          <p:cNvSpPr>
            <a:spLocks noGrp="1"/>
          </p:cNvSpPr>
          <p:nvPr>
            <p:ph type="title"/>
          </p:nvPr>
        </p:nvSpPr>
        <p:spPr/>
        <p:txBody>
          <a:bodyPr/>
          <a:lstStyle/>
          <a:p>
            <a:endParaRPr lang="en-US"/>
          </a:p>
        </p:txBody>
      </p:sp>
    </p:spTree>
    <p:extLst>
      <p:ext uri="{BB962C8B-B14F-4D97-AF65-F5344CB8AC3E}">
        <p14:creationId xmlns:p14="http://schemas.microsoft.com/office/powerpoint/2010/main" val="3092133034"/>
      </p:ext>
    </p:extLst>
  </p:cSld>
  <p:clrMapOvr>
    <a:masterClrMapping/>
  </p:clrMapOvr>
  <p:transition>
    <p:fade/>
  </p:transition>
</p:sld>
</file>

<file path=ppt/theme/theme1.xml><?xml version="1.0" encoding="utf-8"?>
<a:theme xmlns:a="http://schemas.openxmlformats.org/drawingml/2006/main" name="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A4136940-2F30-4F5C-9ED6-88F2C49C1AE1}"/>
    </a:ext>
  </a:extLst>
</a:theme>
</file>

<file path=ppt/theme/theme2.xml><?xml version="1.0" encoding="utf-8"?>
<a:theme xmlns:a="http://schemas.openxmlformats.org/drawingml/2006/main" name="1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C5418590-2BCF-48C6-AF37-67DC4D4291A7}"/>
    </a:ext>
  </a:extLst>
</a:theme>
</file>

<file path=ppt/theme/theme3.xml><?xml version="1.0" encoding="utf-8"?>
<a:theme xmlns:a="http://schemas.openxmlformats.org/drawingml/2006/main" name="1_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Breakout_Template.potx" id="{AF7916F5-B6CE-4446-87D4-7A61BEF9288B}" vid="{F2E341AB-B1C9-4A03-98B5-82D7F8BB090B}"/>
    </a:ext>
  </a:extLst>
</a:theme>
</file>

<file path=ppt/theme/theme4.xml><?xml version="1.0" encoding="utf-8"?>
<a:theme xmlns:a="http://schemas.openxmlformats.org/drawingml/2006/main" name="2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Breakout_Template.potx" id="{AF7916F5-B6CE-4446-87D4-7A61BEF9288B}" vid="{C9130907-DA69-4142-9ECE-92E64A71CF5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59190252e8f6b8110360cee8e4044d5b">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ce62f3e539b6767ca1e323fb703a26fd"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27</Value>
      <Value>55</Value>
      <Value>28</Value>
      <Value>6</Value>
    </TaxCatchAll>
    <Event_x0020_End_x0020_Date xmlns="e36bfbf9-5e42-489c-a259-4c54eb22cb57">2014-04-04T07:00:00+00:00</Event_x0020_End_x0020_Date>
    <Event_x0020_Start_x0020_Date xmlns="e36bfbf9-5e42-489c-a259-4c54eb22cb57">2014-04-02T07:00:00+00:00</Event_x0020_Start_x0020_Date>
    <MS_x0020_Speaker xmlns="e36bfbf9-5e42-489c-a259-4c54eb22cb57">
      <UserInfo>
        <DisplayName/>
        <AccountId xsi:nil="true"/>
        <AccountType/>
      </UserInfo>
    </MS_x0020_Speaker>
    <External_x0020_Speaker xmlns="e36bfbf9-5e42-489c-a259-4c54eb22cb57">Harry Pierson</External_x0020_Speaker>
    <Session_x0020_Code xmlns="e36bfbf9-5e42-489c-a259-4c54eb22cb57">2-515</Session_x0020_Code>
    <Presentation_x0020_Date xmlns="e36bfbf9-5e42-489c-a259-4c54eb22cb57">2014-04-02T00:00:00-07:00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ermInfo xmlns="http://schemas.microsoft.com/office/infopath/2007/PartnerControls">
          <TermName xmlns="http://schemas.microsoft.com/office/infopath/2007/PartnerControls">Build 2014</TermName>
          <TermId xmlns="http://schemas.microsoft.com/office/infopath/2007/PartnerControls">8770012f-d296-48ca-a06e-3861b41b8494</TermId>
        </TermInfo>
      </Term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08D1A452-E14D-4855-86D9-B23C243AD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e36bfbf9-5e42-489c-a259-4c54eb22cb57"/>
    <ds:schemaRef ds:uri="http://schemas.microsoft.com/office/2006/documentManagement/types"/>
    <ds:schemaRef ds:uri="http://schemas.microsoft.com/sharepoint/v3"/>
    <ds:schemaRef ds:uri="http://purl.org/dc/elements/1.1/"/>
    <ds:schemaRef ds:uri="http://purl.org/dc/terms/"/>
    <ds:schemaRef ds:uri="http://schemas.openxmlformats.org/package/2006/metadata/core-properties"/>
    <ds:schemaRef ds:uri="http://schemas.microsoft.com/office/2006/metadata/properties"/>
    <ds:schemaRef ds:uri="http://purl.org/dc/dcmitype/"/>
    <ds:schemaRef ds:uri="http://www.w3.org/XML/1998/namespace"/>
    <ds:schemaRef ds:uri="http://schemas.microsoft.com/office/infopath/2007/PartnerControls"/>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Build_2014_Template</Template>
  <TotalTime>16</TotalTime>
  <Words>2576</Words>
  <Application>Microsoft Office PowerPoint</Application>
  <PresentationFormat>Custom</PresentationFormat>
  <Paragraphs>153</Paragraphs>
  <Slides>30</Slides>
  <Notes>14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30</vt:i4>
      </vt:variant>
    </vt:vector>
  </HeadingPairs>
  <TitlesOfParts>
    <vt:vector size="42" baseType="lpstr">
      <vt:lpstr>Arial</vt:lpstr>
      <vt:lpstr>Avenir LT Pro 45 Book</vt:lpstr>
      <vt:lpstr>Calibri</vt:lpstr>
      <vt:lpstr>Consolas</vt:lpstr>
      <vt:lpstr>Segoe Semibold</vt:lpstr>
      <vt:lpstr>Segoe UI</vt:lpstr>
      <vt:lpstr>Segoe UI Light</vt:lpstr>
      <vt:lpstr>Wingdings</vt:lpstr>
      <vt:lpstr>5-30536_Build_2014_Breakout_Template_White_16x9</vt:lpstr>
      <vt:lpstr>1_5-30536_Build_2014_Breakout_Template_Blue_16x9</vt:lpstr>
      <vt:lpstr>1_5-30536_Build_2014_Breakout_Template_White_16x9</vt:lpstr>
      <vt:lpstr>2_5-30536_Build_2014_Breakout_Template_Blue_16x9</vt:lpstr>
      <vt:lpstr>PowerPoint Presentation</vt:lpstr>
      <vt:lpstr>Respecting your Investments:  How to Leverage your Existing Code  in a New Windows Runtime LOB App </vt:lpstr>
      <vt:lpstr>PowerPoint Presentation</vt:lpstr>
      <vt:lpstr>PowerPoint Presentation</vt:lpstr>
      <vt:lpstr>PowerPoint Presentation</vt:lpstr>
      <vt:lpstr>Windows 8.1 Update 1 lets you leverage existing LOB app code while taking advantage of new tablet form factors.</vt:lpstr>
      <vt:lpstr>Agenda </vt:lpstr>
      <vt:lpstr>Side-loaded Windows Runtime apps may now communicate with other processes running on the system.</vt:lpstr>
      <vt:lpstr>PowerPoint Presentation</vt:lpstr>
      <vt:lpstr>PowerPoint Presentation</vt:lpstr>
      <vt:lpstr>PowerPoint Presentation</vt:lpstr>
      <vt:lpstr>Use network loopback for inter-process communication.</vt:lpstr>
      <vt:lpstr>The firewall that isolates WinRT apps from the loopback adapter can be disabled to enable inter-process communication.</vt:lpstr>
      <vt:lpstr>Firewall isolates Windows Runtime apps</vt:lpstr>
      <vt:lpstr>Admins can disable the firewall</vt:lpstr>
      <vt:lpstr>Mechanisms to disable the firewall</vt:lpstr>
      <vt:lpstr>Demos</vt:lpstr>
      <vt:lpstr>Access the full power of Windows from using Brokered WinRT Components.</vt:lpstr>
      <vt:lpstr>Brokered WinRT Components get activated in a separate process outside of app container.  </vt:lpstr>
      <vt:lpstr>WinRT Components in Desktop Process</vt:lpstr>
      <vt:lpstr>Brokered WinRT components require a globally registered proxy/stub for cross process communication. </vt:lpstr>
      <vt:lpstr>Activatable brokered WinRT components have to be registered manually in the appx manifest.</vt:lpstr>
      <vt:lpstr>.AppXManifest Declaration</vt:lpstr>
      <vt:lpstr>Demo</vt:lpstr>
      <vt:lpstr>Network Loopback vs. Brokered WinRT</vt:lpstr>
      <vt:lpstr>Windows 8.1 Update 1 lets you leverage existing code while taking advantage of new tablet form factors.</vt:lpstr>
      <vt:lpstr>Side-loaded Windows Runtime apps may communicate with other processes.</vt:lpstr>
      <vt:lpstr>Additional resources</vt:lpstr>
      <vt:lpstr>PowerPoint Presentation</vt:lpstr>
      <vt:lpstr>PowerPoint Presentation</vt:lpstr>
    </vt:vector>
  </TitlesOfParts>
  <Manager>&lt;Speech writer name goes here&gt;</Manager>
  <Company>MS Events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Respecting Your Investments: How to Leverage Your Existing Code In a New Windows Runtime LOB App</dc:title>
  <dc:subject>Build 2014</dc:subject>
  <dc:creator>Administrator</dc:creator>
  <cp:keywords>Build 2014</cp:keywords>
  <dc:description>Template: Mitchell Derrey, Silver Fox Productions
Formatting: 
Event Dates: April 2nd - 4th, 2014
Event Location: Moscone Conference Center, San Francisco, CA
Audience Type: Internal</dc:description>
  <cp:lastModifiedBy>Harry Pierson</cp:lastModifiedBy>
  <cp:revision>5</cp:revision>
  <dcterms:created xsi:type="dcterms:W3CDTF">2014-04-01T23:26:48Z</dcterms:created>
  <dcterms:modified xsi:type="dcterms:W3CDTF">2026-05-26T05:00:54Z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28;#Moscone Center|d4f36a2e-dd0d-4424-990f-7c93b4e9f063</vt:lpwstr>
  </property>
  <property fmtid="{D5CDD505-2E9C-101B-9397-08002B2CF9AE}" pid="7" name="Track">
    <vt:lpwstr/>
  </property>
  <property fmtid="{D5CDD505-2E9C-101B-9397-08002B2CF9AE}" pid="8" name="Event Location">
    <vt:lpwstr>6;#San Francisco|84dfcb53-432b-499d-8965-93d483d36b4a</vt:lpwstr>
  </property>
  <property fmtid="{D5CDD505-2E9C-101B-9397-08002B2CF9AE}" pid="9" name="Campaign">
    <vt:lpwstr/>
  </property>
  <property fmtid="{D5CDD505-2E9C-101B-9397-08002B2CF9AE}" pid="10" name="Audience1">
    <vt:lpwstr/>
  </property>
  <property fmtid="{D5CDD505-2E9C-101B-9397-08002B2CF9AE}" pid="11" name="Event Name">
    <vt:lpwstr>27;#BUILD|58542b36-5bf5-46a6-a53f-a41fb7a73785</vt:lpwstr>
  </property>
  <property fmtid="{D5CDD505-2E9C-101B-9397-08002B2CF9AE}" pid="12" name="TaxKeyword">
    <vt:lpwstr>55;#Build 2014|8770012f-d296-48ca-a06e-3861b41b8494</vt:lpwstr>
  </property>
</Properties>
</file>